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1.xml" ContentType="application/vnd.openxmlformats-officedocument.themeOverride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2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33"/>
  </p:notesMasterIdLst>
  <p:sldIdLst>
    <p:sldId id="257" r:id="rId3"/>
    <p:sldId id="345" r:id="rId4"/>
    <p:sldId id="346" r:id="rId5"/>
    <p:sldId id="347" r:id="rId6"/>
    <p:sldId id="348" r:id="rId7"/>
    <p:sldId id="349" r:id="rId8"/>
    <p:sldId id="350" r:id="rId9"/>
    <p:sldId id="351" r:id="rId10"/>
    <p:sldId id="352" r:id="rId11"/>
    <p:sldId id="359" r:id="rId12"/>
    <p:sldId id="353" r:id="rId13"/>
    <p:sldId id="354" r:id="rId14"/>
    <p:sldId id="355" r:id="rId15"/>
    <p:sldId id="356" r:id="rId16"/>
    <p:sldId id="357" r:id="rId17"/>
    <p:sldId id="358" r:id="rId18"/>
    <p:sldId id="360" r:id="rId19"/>
    <p:sldId id="365" r:id="rId20"/>
    <p:sldId id="366" r:id="rId21"/>
    <p:sldId id="367" r:id="rId22"/>
    <p:sldId id="369" r:id="rId23"/>
    <p:sldId id="323" r:id="rId24"/>
    <p:sldId id="362" r:id="rId25"/>
    <p:sldId id="325" r:id="rId26"/>
    <p:sldId id="326" r:id="rId27"/>
    <p:sldId id="327" r:id="rId28"/>
    <p:sldId id="328" r:id="rId29"/>
    <p:sldId id="361" r:id="rId30"/>
    <p:sldId id="363" r:id="rId31"/>
    <p:sldId id="308" r:id="rId3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7FBD"/>
    <a:srgbClr val="AECF4B"/>
    <a:srgbClr val="5E5E5E"/>
    <a:srgbClr val="D36D57"/>
    <a:srgbClr val="9F9F9F"/>
    <a:srgbClr val="595959"/>
    <a:srgbClr val="808080"/>
    <a:srgbClr val="828282"/>
    <a:srgbClr val="3964B1"/>
    <a:srgbClr val="80A8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91" d="100"/>
          <a:sy n="91" d="100"/>
        </p:scale>
        <p:origin x="39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EHODY-STATISTIKA\01%20-%20&#268;asov&#233;%20&#345;ady\12%20-%20&#269;asov&#225;%20&#345;ada%20-%20celkov&#233;%20n&#225;sledky%20a%20po&#269;ty%20-%20PROSINEC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10.xml"/><Relationship Id="rId1" Type="http://schemas.microsoft.com/office/2011/relationships/chartStyle" Target="style10.xml"/><Relationship Id="rId6" Type="http://schemas.openxmlformats.org/officeDocument/2006/relationships/package" Target="../embeddings/List_aplikace_Microsoft_Excel1.xlsx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EHODY-STATISTIKA\01%20-%20&#268;asov&#233;%20&#345;ady\12%20-%20&#269;asov&#225;%20&#345;ada%20-%20celkov&#233;%20n&#225;sledky%20a%20po&#269;ty%20-%20PROSINEC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EHODY-STATISTIKA\01%20-%20&#268;asov&#233;%20&#345;ady\12%20-%20&#269;asov&#225;%20&#345;ada%20-%20celkov&#233;%20n&#225;sledky%20a%20po&#269;ty%20-%20PROSINEC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EHODY-STATISTIKA\ROK-2020\12%20-%20PROSINEC\Nehodovost%202020%20-%20tiskovka\tabulky%20-%20tiskovka%20-%20prezentace%20-%20rok%202020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D:\NEHODY-STATISTIKA\ROK-2020\12%20-%20PROSINEC\Nehodovost%202020%20-%20tiskovka\tabulky%20-%20tiskovka%20-%20prezentace%20-%20rok%202020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microsoft.com/office/2011/relationships/chartColorStyle" Target="colors6.xml"/><Relationship Id="rId1" Type="http://schemas.microsoft.com/office/2011/relationships/chartStyle" Target="style6.xml"/><Relationship Id="rId5" Type="http://schemas.openxmlformats.org/officeDocument/2006/relationships/oleObject" Target="file:///G:\Pr&#225;ce\Nehodovost%202020%20-%20tiskovka\tabulky%20-%20tiskovka%20-%20prezentace%20-%20rok%202020.xlsx" TargetMode="External"/><Relationship Id="rId4" Type="http://schemas.openxmlformats.org/officeDocument/2006/relationships/image" Target="../media/image58.png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G:\Pr&#225;ce\Nehodovost%202020%20-%20tiskovka\tabulky%20-%20tiskovka%20-%20prezentace%20-%20rok%202020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microsoft.com/office/2011/relationships/chartColorStyle" Target="colors8.xml"/><Relationship Id="rId1" Type="http://schemas.microsoft.com/office/2011/relationships/chartStyle" Target="style8.xml"/><Relationship Id="rId6" Type="http://schemas.openxmlformats.org/officeDocument/2006/relationships/oleObject" Target="file:///G:\Pr&#225;ce\Nehodovost%202020%20-%20tiskovka\tabulky%20-%20tiskovka%20-%20prezentace%20-%20rok%202020.xlsx" TargetMode="Externa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List_aplikace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702379175497777E-2"/>
          <c:y val="1.4788868523465393E-2"/>
          <c:w val="0.97029765521398592"/>
          <c:h val="0.90477582824526093"/>
        </c:manualLayout>
      </c:layout>
      <c:lineChart>
        <c:grouping val="standard"/>
        <c:varyColors val="0"/>
        <c:ser>
          <c:idx val="0"/>
          <c:order val="0"/>
          <c:tx>
            <c:strRef>
              <c:f>'celkové následky a počty'!$H$4</c:f>
              <c:strCache>
                <c:ptCount val="1"/>
                <c:pt idx="0">
                  <c:v>POČET NEHOD</c:v>
                </c:pt>
              </c:strCache>
            </c:strRef>
          </c:tx>
          <c:spPr>
            <a:ln w="25400" cap="rnd">
              <a:solidFill>
                <a:srgbClr val="4D5C80"/>
              </a:solidFill>
              <a:round/>
            </a:ln>
            <a:effectLst/>
          </c:spPr>
          <c:marker>
            <c:symbol val="circle"/>
            <c:size val="7"/>
            <c:spPr>
              <a:solidFill>
                <a:schemeClr val="bg1"/>
              </a:solidFill>
              <a:ln w="6350">
                <a:solidFill>
                  <a:srgbClr val="4D5C80"/>
                </a:solidFill>
              </a:ln>
              <a:effectLst/>
            </c:spPr>
          </c:marker>
          <c:cat>
            <c:numRef>
              <c:f>'celkové následky a počty'!$G$5:$G$64</c:f>
              <c:numCache>
                <c:formatCode>General</c:formatCode>
                <c:ptCount val="60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  <c:pt idx="58">
                  <c:v>2019</c:v>
                </c:pt>
                <c:pt idx="59">
                  <c:v>2020</c:v>
                </c:pt>
              </c:numCache>
            </c:numRef>
          </c:cat>
          <c:val>
            <c:numRef>
              <c:f>'celkové následky a počty'!$H$5:$H$64</c:f>
              <c:numCache>
                <c:formatCode>0.00</c:formatCode>
                <c:ptCount val="60"/>
                <c:pt idx="0">
                  <c:v>100</c:v>
                </c:pt>
                <c:pt idx="1">
                  <c:v>107.89576474527092</c:v>
                </c:pt>
                <c:pt idx="2">
                  <c:v>133.72579655153172</c:v>
                </c:pt>
                <c:pt idx="3">
                  <c:v>156.96668712683444</c:v>
                </c:pt>
                <c:pt idx="4">
                  <c:v>173.21578036939903</c:v>
                </c:pt>
                <c:pt idx="5">
                  <c:v>184.2670609899001</c:v>
                </c:pt>
                <c:pt idx="6">
                  <c:v>118.33045030969254</c:v>
                </c:pt>
                <c:pt idx="7">
                  <c:v>140.51950225991854</c:v>
                </c:pt>
                <c:pt idx="8">
                  <c:v>158.68813124267621</c:v>
                </c:pt>
                <c:pt idx="9">
                  <c:v>155.51029518442053</c:v>
                </c:pt>
                <c:pt idx="10">
                  <c:v>161.03175046035378</c:v>
                </c:pt>
                <c:pt idx="11">
                  <c:v>165.6631884381452</c:v>
                </c:pt>
                <c:pt idx="12">
                  <c:v>179.60214273757046</c:v>
                </c:pt>
                <c:pt idx="13">
                  <c:v>165.31722560124993</c:v>
                </c:pt>
                <c:pt idx="14">
                  <c:v>169.57480051336421</c:v>
                </c:pt>
                <c:pt idx="15">
                  <c:v>168.37230065286533</c:v>
                </c:pt>
                <c:pt idx="16">
                  <c:v>169.97656380782323</c:v>
                </c:pt>
                <c:pt idx="17">
                  <c:v>165.71619887283074</c:v>
                </c:pt>
                <c:pt idx="18">
                  <c:v>228.8934769265108</c:v>
                </c:pt>
                <c:pt idx="19">
                  <c:v>213.52045086769712</c:v>
                </c:pt>
                <c:pt idx="20">
                  <c:v>209.30751632163384</c:v>
                </c:pt>
                <c:pt idx="21">
                  <c:v>179.56029239439764</c:v>
                </c:pt>
                <c:pt idx="22">
                  <c:v>200.32085263099157</c:v>
                </c:pt>
                <c:pt idx="23">
                  <c:v>205.09179175269239</c:v>
                </c:pt>
                <c:pt idx="24">
                  <c:v>213.66832208024107</c:v>
                </c:pt>
                <c:pt idx="25">
                  <c:v>210.1082528876737</c:v>
                </c:pt>
                <c:pt idx="26">
                  <c:v>215.04101333630933</c:v>
                </c:pt>
                <c:pt idx="27">
                  <c:v>223.09301936275875</c:v>
                </c:pt>
                <c:pt idx="28">
                  <c:v>222.412253780481</c:v>
                </c:pt>
                <c:pt idx="29">
                  <c:v>264.11472574075106</c:v>
                </c:pt>
                <c:pt idx="30">
                  <c:v>282.87204955080631</c:v>
                </c:pt>
                <c:pt idx="31">
                  <c:v>350.42408347748449</c:v>
                </c:pt>
                <c:pt idx="32">
                  <c:v>424.52151107639082</c:v>
                </c:pt>
                <c:pt idx="33">
                  <c:v>435.91875453378719</c:v>
                </c:pt>
                <c:pt idx="34">
                  <c:v>489.70481557948773</c:v>
                </c:pt>
                <c:pt idx="35">
                  <c:v>562.73924446180456</c:v>
                </c:pt>
                <c:pt idx="36">
                  <c:v>553.62702974164392</c:v>
                </c:pt>
                <c:pt idx="37">
                  <c:v>586.28982757658616</c:v>
                </c:pt>
                <c:pt idx="38">
                  <c:v>629.68026337815979</c:v>
                </c:pt>
                <c:pt idx="39">
                  <c:v>590.13447910272862</c:v>
                </c:pt>
                <c:pt idx="40">
                  <c:v>518.00680765582274</c:v>
                </c:pt>
                <c:pt idx="41">
                  <c:v>532.10758328218287</c:v>
                </c:pt>
                <c:pt idx="42">
                  <c:v>546.42877071591988</c:v>
                </c:pt>
                <c:pt idx="43">
                  <c:v>548.19485519781267</c:v>
                </c:pt>
                <c:pt idx="44">
                  <c:v>555.94553875341774</c:v>
                </c:pt>
                <c:pt idx="45">
                  <c:v>524.42665029853242</c:v>
                </c:pt>
                <c:pt idx="46">
                  <c:v>509.83762066848948</c:v>
                </c:pt>
                <c:pt idx="47">
                  <c:v>447.45270911221473</c:v>
                </c:pt>
                <c:pt idx="48">
                  <c:v>208.73556163160538</c:v>
                </c:pt>
                <c:pt idx="49">
                  <c:v>210.70810780648404</c:v>
                </c:pt>
                <c:pt idx="50">
                  <c:v>209.63394899838178</c:v>
                </c:pt>
                <c:pt idx="51">
                  <c:v>227.11902237598349</c:v>
                </c:pt>
                <c:pt idx="52">
                  <c:v>235.47235087327718</c:v>
                </c:pt>
                <c:pt idx="53">
                  <c:v>239.54857429830923</c:v>
                </c:pt>
                <c:pt idx="54">
                  <c:v>259.65905920428548</c:v>
                </c:pt>
                <c:pt idx="55">
                  <c:v>275.83282182913899</c:v>
                </c:pt>
                <c:pt idx="56">
                  <c:v>289.6629652363149</c:v>
                </c:pt>
                <c:pt idx="57">
                  <c:v>292.29395681044588</c:v>
                </c:pt>
                <c:pt idx="58">
                  <c:v>300.12834105239665</c:v>
                </c:pt>
                <c:pt idx="59">
                  <c:v>264.47742871491545</c:v>
                </c:pt>
              </c:numCache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00-A937-443A-9ED4-8D920F15C4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3406096"/>
        <c:axId val="313406488"/>
        <c:extLst/>
      </c:lineChart>
      <c:catAx>
        <c:axId val="31340609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13406488"/>
        <c:crosses val="autoZero"/>
        <c:auto val="1"/>
        <c:lblAlgn val="ctr"/>
        <c:lblOffset val="100"/>
        <c:noMultiLvlLbl val="0"/>
      </c:catAx>
      <c:valAx>
        <c:axId val="313406488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313406096"/>
        <c:crosses val="autoZero"/>
        <c:crossBetween val="between"/>
        <c:majorUnit val="6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cs-CZ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Chodci!$B$30</c:f>
              <c:strCache>
                <c:ptCount val="1"/>
                <c:pt idx="0">
                  <c:v>den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Scale"/>
          </c:pictureOptions>
          <c:dLbls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Chodci!$C$29:$K$29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Chodci!$C$30:$K$30</c:f>
              <c:numCache>
                <c:formatCode>General</c:formatCode>
                <c:ptCount val="5"/>
                <c:pt idx="0">
                  <c:v>45</c:v>
                </c:pt>
                <c:pt idx="1">
                  <c:v>48</c:v>
                </c:pt>
                <c:pt idx="2">
                  <c:v>55</c:v>
                </c:pt>
                <c:pt idx="3">
                  <c:v>44</c:v>
                </c:pt>
                <c:pt idx="4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78-4D79-9359-52AF1E271DA3}"/>
            </c:ext>
          </c:extLst>
        </c:ser>
        <c:ser>
          <c:idx val="1"/>
          <c:order val="1"/>
          <c:tx>
            <c:strRef>
              <c:f>Chodci!$B$31</c:f>
              <c:strCache>
                <c:ptCount val="1"/>
                <c:pt idx="0">
                  <c:v>noc</c:v>
                </c:pt>
              </c:strCache>
            </c:strRef>
          </c:tx>
          <c:spPr>
            <a:blipFill>
              <a:blip xmlns:r="http://schemas.openxmlformats.org/officeDocument/2006/relationships" r:embed="rId5"/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Scale"/>
          </c:pictureOptions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8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Chodci!$C$29:$K$29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</c:strRef>
          </c:cat>
          <c:val>
            <c:numRef>
              <c:f>Chodci!$C$31:$K$31</c:f>
              <c:numCache>
                <c:formatCode>General</c:formatCode>
                <c:ptCount val="5"/>
                <c:pt idx="0">
                  <c:v>66</c:v>
                </c:pt>
                <c:pt idx="1">
                  <c:v>53</c:v>
                </c:pt>
                <c:pt idx="2">
                  <c:v>58</c:v>
                </c:pt>
                <c:pt idx="3">
                  <c:v>49</c:v>
                </c:pt>
                <c:pt idx="4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78-4D79-9359-52AF1E271DA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66"/>
        <c:overlap val="100"/>
        <c:axId val="303491072"/>
        <c:axId val="301078080"/>
      </c:barChart>
      <c:catAx>
        <c:axId val="303491072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301078080"/>
        <c:crosses val="autoZero"/>
        <c:auto val="1"/>
        <c:lblAlgn val="ctr"/>
        <c:lblOffset val="100"/>
        <c:noMultiLvlLbl val="0"/>
      </c:catAx>
      <c:valAx>
        <c:axId val="301078080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3034910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6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304395965868056E-2"/>
          <c:y val="3.5773142775878284E-3"/>
          <c:w val="0.96808853303480469"/>
          <c:h val="0.96876237692510658"/>
        </c:manualLayout>
      </c:layout>
      <c:lineChart>
        <c:grouping val="standard"/>
        <c:varyColors val="0"/>
        <c:ser>
          <c:idx val="2"/>
          <c:order val="0"/>
          <c:tx>
            <c:strRef>
              <c:f>'celkové následky a počty'!$J$4</c:f>
              <c:strCache>
                <c:ptCount val="1"/>
                <c:pt idx="0">
                  <c:v>TĚŽCE ZRANĚNO</c:v>
                </c:pt>
              </c:strCache>
            </c:strRef>
          </c:tx>
          <c:spPr>
            <a:ln w="25400" cap="rnd">
              <a:solidFill>
                <a:schemeClr val="tx1">
                  <a:lumMod val="65000"/>
                  <a:lumOff val="3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6350">
                <a:solidFill>
                  <a:schemeClr val="tx1">
                    <a:lumMod val="65000"/>
                    <a:lumOff val="35000"/>
                  </a:schemeClr>
                </a:solidFill>
              </a:ln>
              <a:effectLst/>
            </c:spPr>
          </c:marker>
          <c:cat>
            <c:numRef>
              <c:f>'celkové následky a počty'!$G$5:$G$64</c:f>
              <c:numCache>
                <c:formatCode>General</c:formatCode>
                <c:ptCount val="60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  <c:pt idx="58">
                  <c:v>2019</c:v>
                </c:pt>
                <c:pt idx="59">
                  <c:v>2020</c:v>
                </c:pt>
              </c:numCache>
            </c:numRef>
          </c:cat>
          <c:val>
            <c:numRef>
              <c:f>'celkové následky a počty'!$J$5:$J$64</c:f>
              <c:numCache>
                <c:formatCode>0.00</c:formatCode>
                <c:ptCount val="60"/>
                <c:pt idx="0">
                  <c:v>100</c:v>
                </c:pt>
                <c:pt idx="1">
                  <c:v>95.594594594594597</c:v>
                </c:pt>
                <c:pt idx="2">
                  <c:v>110.08108108108108</c:v>
                </c:pt>
                <c:pt idx="3">
                  <c:v>124.66216216216218</c:v>
                </c:pt>
                <c:pt idx="4">
                  <c:v>110.81081081081081</c:v>
                </c:pt>
                <c:pt idx="5">
                  <c:v>107.06756756756756</c:v>
                </c:pt>
                <c:pt idx="6">
                  <c:v>109.01351351351352</c:v>
                </c:pt>
                <c:pt idx="7">
                  <c:v>122.33783783783785</c:v>
                </c:pt>
                <c:pt idx="8">
                  <c:v>125.10810810810811</c:v>
                </c:pt>
                <c:pt idx="9">
                  <c:v>109.48648648648648</c:v>
                </c:pt>
                <c:pt idx="10">
                  <c:v>108.01351351351352</c:v>
                </c:pt>
                <c:pt idx="11">
                  <c:v>103.47297297297298</c:v>
                </c:pt>
                <c:pt idx="12">
                  <c:v>98.621621621621628</c:v>
                </c:pt>
                <c:pt idx="13">
                  <c:v>92.5</c:v>
                </c:pt>
                <c:pt idx="14">
                  <c:v>88.297297297297291</c:v>
                </c:pt>
                <c:pt idx="15">
                  <c:v>86.027027027027032</c:v>
                </c:pt>
                <c:pt idx="16">
                  <c:v>83.162162162162161</c:v>
                </c:pt>
                <c:pt idx="17">
                  <c:v>76.540540540540533</c:v>
                </c:pt>
                <c:pt idx="18">
                  <c:v>62.621621621621628</c:v>
                </c:pt>
                <c:pt idx="19">
                  <c:v>58.32432432432433</c:v>
                </c:pt>
                <c:pt idx="20">
                  <c:v>55.878378378378379</c:v>
                </c:pt>
                <c:pt idx="21">
                  <c:v>54.351351351351354</c:v>
                </c:pt>
                <c:pt idx="22">
                  <c:v>54.54054054054054</c:v>
                </c:pt>
                <c:pt idx="23">
                  <c:v>50.21621621621621</c:v>
                </c:pt>
                <c:pt idx="24">
                  <c:v>51.716216216216218</c:v>
                </c:pt>
                <c:pt idx="25">
                  <c:v>47.378378378378379</c:v>
                </c:pt>
                <c:pt idx="26">
                  <c:v>46.702702702702702</c:v>
                </c:pt>
                <c:pt idx="27">
                  <c:v>49.594594594594597</c:v>
                </c:pt>
                <c:pt idx="28">
                  <c:v>54.027027027027032</c:v>
                </c:pt>
                <c:pt idx="29">
                  <c:v>61.067567567567572</c:v>
                </c:pt>
                <c:pt idx="30">
                  <c:v>65.310810810810821</c:v>
                </c:pt>
                <c:pt idx="31">
                  <c:v>73.36486486486487</c:v>
                </c:pt>
                <c:pt idx="32">
                  <c:v>76.067567567567565</c:v>
                </c:pt>
                <c:pt idx="33">
                  <c:v>84.21621621621621</c:v>
                </c:pt>
                <c:pt idx="34">
                  <c:v>85.108108108108098</c:v>
                </c:pt>
                <c:pt idx="35">
                  <c:v>89.472972972972968</c:v>
                </c:pt>
                <c:pt idx="36">
                  <c:v>89.621621621621614</c:v>
                </c:pt>
                <c:pt idx="37">
                  <c:v>83.13513513513513</c:v>
                </c:pt>
                <c:pt idx="38">
                  <c:v>82.337837837837839</c:v>
                </c:pt>
                <c:pt idx="39">
                  <c:v>74.662162162162161</c:v>
                </c:pt>
                <c:pt idx="40">
                  <c:v>74.229729729729726</c:v>
                </c:pt>
                <c:pt idx="41">
                  <c:v>74.21621621621621</c:v>
                </c:pt>
                <c:pt idx="42">
                  <c:v>70.986486486486484</c:v>
                </c:pt>
                <c:pt idx="43">
                  <c:v>65.918918918918919</c:v>
                </c:pt>
                <c:pt idx="44">
                  <c:v>59.405405405405411</c:v>
                </c:pt>
                <c:pt idx="45">
                  <c:v>53.918918918918926</c:v>
                </c:pt>
                <c:pt idx="46">
                  <c:v>53.513513513513509</c:v>
                </c:pt>
                <c:pt idx="47">
                  <c:v>51.472972972972975</c:v>
                </c:pt>
                <c:pt idx="48">
                  <c:v>47.783783783783782</c:v>
                </c:pt>
                <c:pt idx="49">
                  <c:v>38.148648648648646</c:v>
                </c:pt>
                <c:pt idx="50">
                  <c:v>41.783783783783782</c:v>
                </c:pt>
                <c:pt idx="51">
                  <c:v>40.351351351351347</c:v>
                </c:pt>
                <c:pt idx="52">
                  <c:v>37.594594594594597</c:v>
                </c:pt>
                <c:pt idx="53">
                  <c:v>37.324324324324323</c:v>
                </c:pt>
                <c:pt idx="54">
                  <c:v>34.324324324324323</c:v>
                </c:pt>
                <c:pt idx="55">
                  <c:v>34.864864864864863</c:v>
                </c:pt>
                <c:pt idx="56">
                  <c:v>31.608108108108109</c:v>
                </c:pt>
                <c:pt idx="57">
                  <c:v>33.310810810810807</c:v>
                </c:pt>
                <c:pt idx="58">
                  <c:v>28.513513513513512</c:v>
                </c:pt>
                <c:pt idx="59">
                  <c:v>24.418918918918919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937-443A-9ED4-8D920F15C4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3407272"/>
        <c:axId val="313407664"/>
        <c:extLst/>
      </c:lineChart>
      <c:catAx>
        <c:axId val="31340727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13407664"/>
        <c:crosses val="autoZero"/>
        <c:auto val="1"/>
        <c:lblAlgn val="ctr"/>
        <c:lblOffset val="100"/>
        <c:noMultiLvlLbl val="0"/>
      </c:catAx>
      <c:valAx>
        <c:axId val="313407664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313407272"/>
        <c:crosses val="autoZero"/>
        <c:crossBetween val="between"/>
        <c:majorUnit val="6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cs-CZ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460278300998666E-2"/>
          <c:y val="2.2022662524360078E-2"/>
          <c:w val="0.96500657351397734"/>
          <c:h val="0.97344696274545806"/>
        </c:manualLayout>
      </c:layout>
      <c:lineChart>
        <c:grouping val="standard"/>
        <c:varyColors val="0"/>
        <c:ser>
          <c:idx val="1"/>
          <c:order val="0"/>
          <c:tx>
            <c:strRef>
              <c:f>'celkové následky a počty'!$I$4</c:f>
              <c:strCache>
                <c:ptCount val="1"/>
                <c:pt idx="0">
                  <c:v>USMRCENO</c:v>
                </c:pt>
              </c:strCache>
            </c:strRef>
          </c:tx>
          <c:spPr>
            <a:ln w="22225" cap="rnd">
              <a:solidFill>
                <a:srgbClr val="D36D57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bg1"/>
              </a:solidFill>
              <a:ln w="6350">
                <a:solidFill>
                  <a:srgbClr val="D36D57"/>
                </a:solidFill>
              </a:ln>
              <a:effectLst/>
            </c:spPr>
          </c:marker>
          <c:cat>
            <c:numRef>
              <c:f>'celkové následky a počty'!$G$5:$G$64</c:f>
              <c:numCache>
                <c:formatCode>General</c:formatCode>
                <c:ptCount val="60"/>
                <c:pt idx="0">
                  <c:v>1961</c:v>
                </c:pt>
                <c:pt idx="1">
                  <c:v>1962</c:v>
                </c:pt>
                <c:pt idx="2">
                  <c:v>1963</c:v>
                </c:pt>
                <c:pt idx="3">
                  <c:v>1964</c:v>
                </c:pt>
                <c:pt idx="4">
                  <c:v>1965</c:v>
                </c:pt>
                <c:pt idx="5">
                  <c:v>1966</c:v>
                </c:pt>
                <c:pt idx="6">
                  <c:v>1967</c:v>
                </c:pt>
                <c:pt idx="7">
                  <c:v>1968</c:v>
                </c:pt>
                <c:pt idx="8">
                  <c:v>1969</c:v>
                </c:pt>
                <c:pt idx="9">
                  <c:v>1970</c:v>
                </c:pt>
                <c:pt idx="10">
                  <c:v>1971</c:v>
                </c:pt>
                <c:pt idx="11">
                  <c:v>1972</c:v>
                </c:pt>
                <c:pt idx="12">
                  <c:v>1973</c:v>
                </c:pt>
                <c:pt idx="13">
                  <c:v>1974</c:v>
                </c:pt>
                <c:pt idx="14">
                  <c:v>1975</c:v>
                </c:pt>
                <c:pt idx="15">
                  <c:v>1976</c:v>
                </c:pt>
                <c:pt idx="16">
                  <c:v>1977</c:v>
                </c:pt>
                <c:pt idx="17">
                  <c:v>1978</c:v>
                </c:pt>
                <c:pt idx="18">
                  <c:v>1979</c:v>
                </c:pt>
                <c:pt idx="19">
                  <c:v>1980</c:v>
                </c:pt>
                <c:pt idx="20">
                  <c:v>1981</c:v>
                </c:pt>
                <c:pt idx="21">
                  <c:v>1982</c:v>
                </c:pt>
                <c:pt idx="22">
                  <c:v>1983</c:v>
                </c:pt>
                <c:pt idx="23">
                  <c:v>1984</c:v>
                </c:pt>
                <c:pt idx="24">
                  <c:v>1985</c:v>
                </c:pt>
                <c:pt idx="25">
                  <c:v>1986</c:v>
                </c:pt>
                <c:pt idx="26">
                  <c:v>1987</c:v>
                </c:pt>
                <c:pt idx="27">
                  <c:v>1988</c:v>
                </c:pt>
                <c:pt idx="28">
                  <c:v>1989</c:v>
                </c:pt>
                <c:pt idx="29">
                  <c:v>1990</c:v>
                </c:pt>
                <c:pt idx="30">
                  <c:v>1991</c:v>
                </c:pt>
                <c:pt idx="31">
                  <c:v>1992</c:v>
                </c:pt>
                <c:pt idx="32">
                  <c:v>1993</c:v>
                </c:pt>
                <c:pt idx="33">
                  <c:v>1994</c:v>
                </c:pt>
                <c:pt idx="34">
                  <c:v>1995</c:v>
                </c:pt>
                <c:pt idx="35">
                  <c:v>1996</c:v>
                </c:pt>
                <c:pt idx="36">
                  <c:v>1997</c:v>
                </c:pt>
                <c:pt idx="37">
                  <c:v>1998</c:v>
                </c:pt>
                <c:pt idx="38">
                  <c:v>1999</c:v>
                </c:pt>
                <c:pt idx="39">
                  <c:v>2000</c:v>
                </c:pt>
                <c:pt idx="40">
                  <c:v>2001</c:v>
                </c:pt>
                <c:pt idx="41">
                  <c:v>2002</c:v>
                </c:pt>
                <c:pt idx="42">
                  <c:v>2003</c:v>
                </c:pt>
                <c:pt idx="43">
                  <c:v>2004</c:v>
                </c:pt>
                <c:pt idx="44">
                  <c:v>2005</c:v>
                </c:pt>
                <c:pt idx="45">
                  <c:v>2006</c:v>
                </c:pt>
                <c:pt idx="46">
                  <c:v>2007</c:v>
                </c:pt>
                <c:pt idx="47">
                  <c:v>2008</c:v>
                </c:pt>
                <c:pt idx="48">
                  <c:v>2009</c:v>
                </c:pt>
                <c:pt idx="49">
                  <c:v>2010</c:v>
                </c:pt>
                <c:pt idx="50">
                  <c:v>2011</c:v>
                </c:pt>
                <c:pt idx="51">
                  <c:v>2012</c:v>
                </c:pt>
                <c:pt idx="52">
                  <c:v>2013</c:v>
                </c:pt>
                <c:pt idx="53">
                  <c:v>2014</c:v>
                </c:pt>
                <c:pt idx="54">
                  <c:v>2015</c:v>
                </c:pt>
                <c:pt idx="55">
                  <c:v>2016</c:v>
                </c:pt>
                <c:pt idx="56">
                  <c:v>2017</c:v>
                </c:pt>
                <c:pt idx="57">
                  <c:v>2018</c:v>
                </c:pt>
                <c:pt idx="58">
                  <c:v>2019</c:v>
                </c:pt>
                <c:pt idx="59">
                  <c:v>2020</c:v>
                </c:pt>
              </c:numCache>
            </c:numRef>
          </c:cat>
          <c:val>
            <c:numRef>
              <c:f>'celkové následky a počty'!$I$5:$I$64</c:f>
              <c:numCache>
                <c:formatCode>0.00</c:formatCode>
                <c:ptCount val="60"/>
                <c:pt idx="0">
                  <c:v>100</c:v>
                </c:pt>
                <c:pt idx="1">
                  <c:v>83.892617449664428</c:v>
                </c:pt>
                <c:pt idx="2">
                  <c:v>97.734899328859058</c:v>
                </c:pt>
                <c:pt idx="3">
                  <c:v>96.140939597315437</c:v>
                </c:pt>
                <c:pt idx="4">
                  <c:v>94.37919463087249</c:v>
                </c:pt>
                <c:pt idx="5">
                  <c:v>97.231543624161077</c:v>
                </c:pt>
                <c:pt idx="6">
                  <c:v>107.0469798657718</c:v>
                </c:pt>
                <c:pt idx="7">
                  <c:v>134.06040268456377</c:v>
                </c:pt>
                <c:pt idx="8">
                  <c:v>147.48322147651007</c:v>
                </c:pt>
                <c:pt idx="9">
                  <c:v>127.93624161073826</c:v>
                </c:pt>
                <c:pt idx="10">
                  <c:v>128.2718120805369</c:v>
                </c:pt>
                <c:pt idx="11">
                  <c:v>118.03691275167785</c:v>
                </c:pt>
                <c:pt idx="12">
                  <c:v>113.08724832214764</c:v>
                </c:pt>
                <c:pt idx="13">
                  <c:v>106.29194630872483</c:v>
                </c:pt>
                <c:pt idx="14">
                  <c:v>105.28523489932886</c:v>
                </c:pt>
                <c:pt idx="15">
                  <c:v>111.996644295302</c:v>
                </c:pt>
                <c:pt idx="16">
                  <c:v>100.67114093959732</c:v>
                </c:pt>
                <c:pt idx="17">
                  <c:v>103.85906040268455</c:v>
                </c:pt>
                <c:pt idx="18">
                  <c:v>88.84228187919463</c:v>
                </c:pt>
                <c:pt idx="19">
                  <c:v>84.983221476510067</c:v>
                </c:pt>
                <c:pt idx="20">
                  <c:v>79.110738255033553</c:v>
                </c:pt>
                <c:pt idx="21">
                  <c:v>75.335570469798668</c:v>
                </c:pt>
                <c:pt idx="22">
                  <c:v>73.070469798657726</c:v>
                </c:pt>
                <c:pt idx="23">
                  <c:v>65.939597315436231</c:v>
                </c:pt>
                <c:pt idx="24">
                  <c:v>70.050335570469798</c:v>
                </c:pt>
                <c:pt idx="25">
                  <c:v>64.429530201342274</c:v>
                </c:pt>
                <c:pt idx="26">
                  <c:v>64.261744966442961</c:v>
                </c:pt>
                <c:pt idx="27">
                  <c:v>67.953020134228197</c:v>
                </c:pt>
                <c:pt idx="28">
                  <c:v>76.677852348993298</c:v>
                </c:pt>
                <c:pt idx="29">
                  <c:v>98.40604026845638</c:v>
                </c:pt>
                <c:pt idx="30">
                  <c:v>100.16778523489933</c:v>
                </c:pt>
                <c:pt idx="31">
                  <c:v>117.03020134228188</c:v>
                </c:pt>
                <c:pt idx="32">
                  <c:v>113.6744966442953</c:v>
                </c:pt>
                <c:pt idx="33">
                  <c:v>123.57382550335569</c:v>
                </c:pt>
                <c:pt idx="34">
                  <c:v>116.10738255033557</c:v>
                </c:pt>
                <c:pt idx="35">
                  <c:v>116.2751677852349</c:v>
                </c:pt>
                <c:pt idx="36">
                  <c:v>118.37248322147651</c:v>
                </c:pt>
                <c:pt idx="37">
                  <c:v>101.00671140939596</c:v>
                </c:pt>
                <c:pt idx="38">
                  <c:v>110.90604026845638</c:v>
                </c:pt>
                <c:pt idx="39">
                  <c:v>112.08053691275168</c:v>
                </c:pt>
                <c:pt idx="40">
                  <c:v>102.26510067114094</c:v>
                </c:pt>
                <c:pt idx="41">
                  <c:v>110.23489932885906</c:v>
                </c:pt>
                <c:pt idx="42">
                  <c:v>110.65436241610738</c:v>
                </c:pt>
                <c:pt idx="43">
                  <c:v>101.92953020134227</c:v>
                </c:pt>
                <c:pt idx="44">
                  <c:v>94.546979865771803</c:v>
                </c:pt>
                <c:pt idx="45">
                  <c:v>80.201342281879192</c:v>
                </c:pt>
                <c:pt idx="46">
                  <c:v>94.211409395973149</c:v>
                </c:pt>
                <c:pt idx="47">
                  <c:v>83.22147651006712</c:v>
                </c:pt>
                <c:pt idx="48">
                  <c:v>69.798657718120808</c:v>
                </c:pt>
                <c:pt idx="49">
                  <c:v>63.171140939597315</c:v>
                </c:pt>
                <c:pt idx="50">
                  <c:v>59.312080536912745</c:v>
                </c:pt>
                <c:pt idx="51">
                  <c:v>57.130872483221474</c:v>
                </c:pt>
                <c:pt idx="52">
                  <c:v>48.909395973154361</c:v>
                </c:pt>
                <c:pt idx="53">
                  <c:v>52.768456375838923</c:v>
                </c:pt>
                <c:pt idx="54">
                  <c:v>55.369127516778526</c:v>
                </c:pt>
                <c:pt idx="55">
                  <c:v>45.721476510067113</c:v>
                </c:pt>
                <c:pt idx="56">
                  <c:v>42.114093959731541</c:v>
                </c:pt>
                <c:pt idx="57">
                  <c:v>47.399328859060404</c:v>
                </c:pt>
                <c:pt idx="58">
                  <c:v>45.88926174496644</c:v>
                </c:pt>
                <c:pt idx="59">
                  <c:v>38.590604026845639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937-443A-9ED4-8D920F15C4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3408448"/>
        <c:axId val="313408840"/>
        <c:extLst/>
      </c:lineChart>
      <c:catAx>
        <c:axId val="3134084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13408840"/>
        <c:crosses val="autoZero"/>
        <c:auto val="1"/>
        <c:lblAlgn val="ctr"/>
        <c:lblOffset val="100"/>
        <c:noMultiLvlLbl val="0"/>
      </c:catAx>
      <c:valAx>
        <c:axId val="313408840"/>
        <c:scaling>
          <c:orientation val="minMax"/>
        </c:scaling>
        <c:delete val="1"/>
        <c:axPos val="l"/>
        <c:numFmt formatCode="#,##0" sourceLinked="0"/>
        <c:majorTickMark val="none"/>
        <c:minorTickMark val="none"/>
        <c:tickLblPos val="nextTo"/>
        <c:crossAx val="313408448"/>
        <c:crosses val="autoZero"/>
        <c:crossBetween val="between"/>
        <c:majorUnit val="60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 Narrow" panose="020B0606020202030204" pitchFamily="34" charset="0"/>
        </a:defRPr>
      </a:pPr>
      <a:endParaRPr lang="cs-CZ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'pevná překážka'!$B$3</c:f>
              <c:strCache>
                <c:ptCount val="1"/>
                <c:pt idx="0">
                  <c:v>DN</c:v>
                </c:pt>
              </c:strCache>
            </c:strRef>
          </c:tx>
          <c:spPr>
            <a:ln w="22225" cap="rnd">
              <a:solidFill>
                <a:srgbClr val="4D5C80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rgbClr val="4D5C80"/>
              </a:solidFill>
              <a:ln w="9525">
                <a:solidFill>
                  <a:srgbClr val="4D5C80"/>
                </a:solidFill>
              </a:ln>
              <a:effectLst/>
            </c:spPr>
          </c:marker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19A-4AF2-846B-59F05EB455F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9A-4AF2-846B-59F05EB455F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19A-4AF2-846B-59F05EB455FB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19A-4AF2-846B-59F05EB455FB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19A-4AF2-846B-59F05EB455FB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19A-4AF2-846B-59F05EB455FB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19A-4AF2-846B-59F05EB455FB}"/>
                </c:ext>
              </c:extLst>
            </c:dLbl>
            <c:dLbl>
              <c:idx val="1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19A-4AF2-846B-59F05EB455FB}"/>
                </c:ext>
              </c:extLst>
            </c:dLbl>
            <c:dLbl>
              <c:idx val="1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19A-4AF2-846B-59F05EB455F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1" i="0" u="none" strike="noStrike" kern="1200" baseline="0">
                    <a:solidFill>
                      <a:srgbClr val="4D5C8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'pevná překážka'!$A$4:$A$18</c:f>
              <c:numCache>
                <c:formatCode>General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'pevná překážka'!$B$4:$B$18</c:f>
              <c:numCache>
                <c:formatCode>#,##0</c:formatCode>
                <c:ptCount val="15"/>
                <c:pt idx="0">
                  <c:v>26908</c:v>
                </c:pt>
                <c:pt idx="1">
                  <c:v>26606</c:v>
                </c:pt>
                <c:pt idx="2">
                  <c:v>24031</c:v>
                </c:pt>
                <c:pt idx="3">
                  <c:v>17779</c:v>
                </c:pt>
                <c:pt idx="4">
                  <c:v>16894</c:v>
                </c:pt>
                <c:pt idx="5">
                  <c:v>18134</c:v>
                </c:pt>
                <c:pt idx="6">
                  <c:v>19261</c:v>
                </c:pt>
                <c:pt idx="7">
                  <c:v>19626</c:v>
                </c:pt>
                <c:pt idx="8">
                  <c:v>18938</c:v>
                </c:pt>
                <c:pt idx="9">
                  <c:v>19847</c:v>
                </c:pt>
                <c:pt idx="10">
                  <c:v>21020</c:v>
                </c:pt>
                <c:pt idx="11">
                  <c:v>21293</c:v>
                </c:pt>
                <c:pt idx="12">
                  <c:v>21565</c:v>
                </c:pt>
                <c:pt idx="13">
                  <c:v>21829</c:v>
                </c:pt>
                <c:pt idx="14">
                  <c:v>20264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CCC-4336-AD9E-3DAE601ABF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3409232"/>
        <c:axId val="313409624"/>
      </c:lineChart>
      <c:catAx>
        <c:axId val="31340923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313409624"/>
        <c:crosses val="autoZero"/>
        <c:auto val="1"/>
        <c:lblAlgn val="ctr"/>
        <c:lblOffset val="100"/>
        <c:noMultiLvlLbl val="0"/>
      </c:catAx>
      <c:valAx>
        <c:axId val="313409624"/>
        <c:scaling>
          <c:orientation val="minMax"/>
          <c:min val="15000"/>
        </c:scaling>
        <c:delete val="1"/>
        <c:axPos val="l"/>
        <c:numFmt formatCode="#,##0" sourceLinked="1"/>
        <c:majorTickMark val="none"/>
        <c:minorTickMark val="none"/>
        <c:tickLblPos val="nextTo"/>
        <c:crossAx val="3134092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tx>
            <c:strRef>
              <c:f>'pevná překážka'!$C$3</c:f>
              <c:strCache>
                <c:ptCount val="1"/>
                <c:pt idx="0">
                  <c:v>U</c:v>
                </c:pt>
              </c:strCache>
            </c:strRef>
          </c:tx>
          <c:spPr>
            <a:ln w="22225" cap="rnd">
              <a:solidFill>
                <a:srgbClr val="EF7834"/>
              </a:solidFill>
              <a:round/>
            </a:ln>
            <a:effectLst/>
          </c:spPr>
          <c:marker>
            <c:symbol val="circle"/>
            <c:size val="6"/>
            <c:spPr>
              <a:solidFill>
                <a:srgbClr val="EF7834"/>
              </a:solidFill>
              <a:ln w="9525">
                <a:solidFill>
                  <a:srgbClr val="EF7834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rgbClr val="EF7834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'pevná překážka'!$A$4:$A$18</c:f>
              <c:numCache>
                <c:formatCode>General</c:formatCode>
                <c:ptCount val="15"/>
                <c:pt idx="0">
                  <c:v>2006</c:v>
                </c:pt>
                <c:pt idx="1">
                  <c:v>2007</c:v>
                </c:pt>
                <c:pt idx="2">
                  <c:v>2008</c:v>
                </c:pt>
                <c:pt idx="3">
                  <c:v>2009</c:v>
                </c:pt>
                <c:pt idx="4">
                  <c:v>2010</c:v>
                </c:pt>
                <c:pt idx="5">
                  <c:v>2011</c:v>
                </c:pt>
                <c:pt idx="6">
                  <c:v>2012</c:v>
                </c:pt>
                <c:pt idx="7">
                  <c:v>2013</c:v>
                </c:pt>
                <c:pt idx="8">
                  <c:v>2014</c:v>
                </c:pt>
                <c:pt idx="9">
                  <c:v>2015</c:v>
                </c:pt>
                <c:pt idx="10">
                  <c:v>2016</c:v>
                </c:pt>
                <c:pt idx="11">
                  <c:v>2017</c:v>
                </c:pt>
                <c:pt idx="12">
                  <c:v>2018</c:v>
                </c:pt>
                <c:pt idx="13">
                  <c:v>2019</c:v>
                </c:pt>
                <c:pt idx="14">
                  <c:v>2020</c:v>
                </c:pt>
              </c:numCache>
            </c:numRef>
          </c:cat>
          <c:val>
            <c:numRef>
              <c:f>'pevná překážka'!$C$4:$C$18</c:f>
              <c:numCache>
                <c:formatCode>#,##0</c:formatCode>
                <c:ptCount val="15"/>
                <c:pt idx="0">
                  <c:v>250</c:v>
                </c:pt>
                <c:pt idx="1">
                  <c:v>302</c:v>
                </c:pt>
                <c:pt idx="2">
                  <c:v>267</c:v>
                </c:pt>
                <c:pt idx="3">
                  <c:v>226</c:v>
                </c:pt>
                <c:pt idx="4">
                  <c:v>187</c:v>
                </c:pt>
                <c:pt idx="5">
                  <c:v>159</c:v>
                </c:pt>
                <c:pt idx="6">
                  <c:v>177</c:v>
                </c:pt>
                <c:pt idx="7">
                  <c:v>154</c:v>
                </c:pt>
                <c:pt idx="8">
                  <c:v>174</c:v>
                </c:pt>
                <c:pt idx="9">
                  <c:v>168</c:v>
                </c:pt>
                <c:pt idx="10">
                  <c:v>129</c:v>
                </c:pt>
                <c:pt idx="11">
                  <c:v>117</c:v>
                </c:pt>
                <c:pt idx="12">
                  <c:v>113</c:v>
                </c:pt>
                <c:pt idx="13">
                  <c:v>154</c:v>
                </c:pt>
                <c:pt idx="14">
                  <c:v>117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956-4F7F-8BA2-46C5D472FA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3373328"/>
        <c:axId val="313372936"/>
      </c:lineChart>
      <c:catAx>
        <c:axId val="313373328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313372936"/>
        <c:crosses val="autoZero"/>
        <c:auto val="1"/>
        <c:lblAlgn val="ctr"/>
        <c:lblOffset val="100"/>
        <c:noMultiLvlLbl val="0"/>
      </c:catAx>
      <c:valAx>
        <c:axId val="313372936"/>
        <c:scaling>
          <c:orientation val="minMax"/>
          <c:min val="100"/>
        </c:scaling>
        <c:delete val="1"/>
        <c:axPos val="l"/>
        <c:numFmt formatCode="#,##0" sourceLinked="1"/>
        <c:majorTickMark val="out"/>
        <c:minorTickMark val="none"/>
        <c:tickLblPos val="nextTo"/>
        <c:crossAx val="313373328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8891559958702362E-2"/>
          <c:y val="7.418075352604997E-2"/>
          <c:w val="0.9342872700283904"/>
          <c:h val="0.84709492179442947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Chodci!$B$30</c:f>
              <c:strCache>
                <c:ptCount val="1"/>
                <c:pt idx="0">
                  <c:v>den</c:v>
                </c:pt>
              </c:strCache>
            </c:strRef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Scale"/>
          </c:pictureOptions>
          <c:cat>
            <c:strRef>
              <c:f>Chodci!$C$29:$K$29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  <c:extLst/>
            </c:strRef>
          </c:cat>
          <c:val>
            <c:numRef>
              <c:f>Chodci!$C$30:$K$30</c:f>
              <c:numCache>
                <c:formatCode>General</c:formatCode>
                <c:ptCount val="5"/>
                <c:pt idx="0">
                  <c:v>45</c:v>
                </c:pt>
                <c:pt idx="1">
                  <c:v>48</c:v>
                </c:pt>
                <c:pt idx="2">
                  <c:v>55</c:v>
                </c:pt>
                <c:pt idx="3">
                  <c:v>44</c:v>
                </c:pt>
                <c:pt idx="4">
                  <c:v>37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3B78-4D79-9359-52AF1E271DA3}"/>
            </c:ext>
          </c:extLst>
        </c:ser>
        <c:ser>
          <c:idx val="1"/>
          <c:order val="1"/>
          <c:tx>
            <c:strRef>
              <c:f>Chodci!$B$31</c:f>
              <c:strCache>
                <c:ptCount val="1"/>
                <c:pt idx="0">
                  <c:v>noc</c:v>
                </c:pt>
              </c:strCache>
            </c:strRef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Scale"/>
          </c:pictureOptions>
          <c:cat>
            <c:strRef>
              <c:f>Chodci!$C$29:$K$29</c:f>
              <c:strCach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strCache>
              <c:extLst/>
            </c:strRef>
          </c:cat>
          <c:val>
            <c:numRef>
              <c:f>Chodci!$C$31:$K$31</c:f>
              <c:numCache>
                <c:formatCode>General</c:formatCode>
                <c:ptCount val="5"/>
                <c:pt idx="0">
                  <c:v>66</c:v>
                </c:pt>
                <c:pt idx="1">
                  <c:v>53</c:v>
                </c:pt>
                <c:pt idx="2">
                  <c:v>58</c:v>
                </c:pt>
                <c:pt idx="3">
                  <c:v>49</c:v>
                </c:pt>
                <c:pt idx="4">
                  <c:v>44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3B78-4D79-9359-52AF1E271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100"/>
        <c:axId val="313370976"/>
        <c:axId val="313371368"/>
      </c:barChart>
      <c:catAx>
        <c:axId val="3133709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13371368"/>
        <c:crosses val="autoZero"/>
        <c:auto val="1"/>
        <c:lblAlgn val="ctr"/>
        <c:lblOffset val="100"/>
        <c:noMultiLvlLbl val="0"/>
      </c:catAx>
      <c:valAx>
        <c:axId val="31337136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133709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5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Chodci!$B$21</c:f>
              <c:strCache>
                <c:ptCount val="1"/>
                <c:pt idx="0">
                  <c:v>v obci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Chodci!$C$20:$K$20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strCache>
              <c:extLst/>
            </c:strRef>
          </c:cat>
          <c:val>
            <c:numRef>
              <c:f>Chodci!$C$21:$K$21</c:f>
              <c:numCache>
                <c:formatCode>General</c:formatCode>
                <c:ptCount val="6"/>
                <c:pt idx="0">
                  <c:v>77</c:v>
                </c:pt>
                <c:pt idx="1">
                  <c:v>77</c:v>
                </c:pt>
                <c:pt idx="2">
                  <c:v>71</c:v>
                </c:pt>
                <c:pt idx="3">
                  <c:v>77</c:v>
                </c:pt>
                <c:pt idx="4">
                  <c:v>58</c:v>
                </c:pt>
                <c:pt idx="5">
                  <c:v>49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3B78-4D79-9359-52AF1E271DA3}"/>
            </c:ext>
          </c:extLst>
        </c:ser>
        <c:ser>
          <c:idx val="1"/>
          <c:order val="1"/>
          <c:tx>
            <c:strRef>
              <c:f>Chodci!$B$22</c:f>
              <c:strCache>
                <c:ptCount val="1"/>
                <c:pt idx="0">
                  <c:v>mimo obec</c:v>
                </c:pt>
              </c:strCache>
            </c:strRef>
          </c:tx>
          <c:spPr>
            <a:solidFill>
              <a:srgbClr val="4D5C8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Chodci!$C$20:$K$20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strCache>
              <c:extLst/>
            </c:strRef>
          </c:cat>
          <c:val>
            <c:numRef>
              <c:f>Chodci!$C$22:$K$22</c:f>
              <c:numCache>
                <c:formatCode>General</c:formatCode>
                <c:ptCount val="6"/>
                <c:pt idx="0">
                  <c:v>54</c:v>
                </c:pt>
                <c:pt idx="1">
                  <c:v>34</c:v>
                </c:pt>
                <c:pt idx="2">
                  <c:v>30</c:v>
                </c:pt>
                <c:pt idx="3">
                  <c:v>36</c:v>
                </c:pt>
                <c:pt idx="4">
                  <c:v>35</c:v>
                </c:pt>
                <c:pt idx="5">
                  <c:v>32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3B78-4D79-9359-52AF1E271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"/>
        <c:overlap val="100"/>
        <c:axId val="248929904"/>
        <c:axId val="248927552"/>
      </c:barChart>
      <c:catAx>
        <c:axId val="24892990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4D5C8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248927552"/>
        <c:crosses val="autoZero"/>
        <c:auto val="1"/>
        <c:lblAlgn val="ctr"/>
        <c:lblOffset val="100"/>
        <c:noMultiLvlLbl val="0"/>
      </c:catAx>
      <c:valAx>
        <c:axId val="24892755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489299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9459540265139458E-4"/>
          <c:y val="2.9143434416884595E-3"/>
          <c:w val="0.99980540459734857"/>
          <c:h val="0.96842089475661164"/>
        </c:manualLayout>
      </c:layout>
      <c:barChart>
        <c:barDir val="bar"/>
        <c:grouping val="stacked"/>
        <c:varyColors val="0"/>
        <c:ser>
          <c:idx val="0"/>
          <c:order val="0"/>
          <c:tx>
            <c:v>noc, zhoršená viditelnost</c:v>
          </c:tx>
          <c:spPr>
            <a:blipFill>
              <a:blip xmlns:r="http://schemas.openxmlformats.org/officeDocument/2006/relationships" r:embed="rId3"/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Scale"/>
          </c:pictureOptions>
          <c:cat>
            <c:numRef>
              <c:f>Chodci!$E$46:$M$46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  <c:extLst/>
            </c:numRef>
          </c:cat>
          <c:val>
            <c:numRef>
              <c:f>Chodci!$E$54:$M$54</c:f>
              <c:numCache>
                <c:formatCode>General</c:formatCode>
                <c:ptCount val="5"/>
                <c:pt idx="0">
                  <c:v>6</c:v>
                </c:pt>
                <c:pt idx="1">
                  <c:v>5</c:v>
                </c:pt>
                <c:pt idx="2">
                  <c:v>4</c:v>
                </c:pt>
                <c:pt idx="3">
                  <c:v>2</c:v>
                </c:pt>
                <c:pt idx="4">
                  <c:v>4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0E35-4199-AF3C-D49B3EA074B7}"/>
            </c:ext>
          </c:extLst>
        </c:ser>
        <c:ser>
          <c:idx val="1"/>
          <c:order val="1"/>
          <c:tx>
            <c:v>noc, nezhoršená viditelnost</c:v>
          </c:tx>
          <c:spPr>
            <a:blipFill>
              <a:blip xmlns:r="http://schemas.openxmlformats.org/officeDocument/2006/relationships" r:embed="rId4"/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Scale"/>
          </c:pictureOptions>
          <c:cat>
            <c:numRef>
              <c:f>Chodci!$E$46:$M$46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  <c:extLst/>
            </c:numRef>
          </c:cat>
          <c:val>
            <c:numRef>
              <c:f>Chodci!$E$53:$M$53</c:f>
              <c:numCache>
                <c:formatCode>General</c:formatCode>
                <c:ptCount val="5"/>
                <c:pt idx="0">
                  <c:v>22</c:v>
                </c:pt>
                <c:pt idx="1">
                  <c:v>21</c:v>
                </c:pt>
                <c:pt idx="2">
                  <c:v>24</c:v>
                </c:pt>
                <c:pt idx="3">
                  <c:v>22</c:v>
                </c:pt>
                <c:pt idx="4">
                  <c:v>19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1-0E35-4199-AF3C-D49B3EA074B7}"/>
            </c:ext>
          </c:extLst>
        </c:ser>
        <c:ser>
          <c:idx val="3"/>
          <c:order val="3"/>
          <c:tx>
            <c:v>den, zhoršená viditelnost</c:v>
          </c:tx>
          <c:spPr>
            <a:blipFill>
              <a:blip xmlns:r="http://schemas.openxmlformats.org/officeDocument/2006/relationships" r:embed="rId5"/>
              <a:stretch>
                <a:fillRect/>
              </a:stretch>
            </a:blipFill>
            <a:ln>
              <a:noFill/>
            </a:ln>
            <a:effectLst/>
          </c:spPr>
          <c:invertIfNegative val="0"/>
          <c:pictureOptions>
            <c:pictureFormat val="stackScale"/>
          </c:pictureOptions>
          <c:cat>
            <c:numRef>
              <c:f>Chodci!$E$46:$M$46</c:f>
              <c:numCache>
                <c:formatCode>General</c:formatCode>
                <c:ptCount val="5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</c:numCache>
              <c:extLst/>
            </c:numRef>
          </c:cat>
          <c:val>
            <c:numRef>
              <c:f>Chodci!$E$52:$M$52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1</c:v>
                </c:pt>
                <c:pt idx="3">
                  <c:v>5</c:v>
                </c:pt>
                <c:pt idx="4">
                  <c:v>0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0E35-4199-AF3C-D49B3EA074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6"/>
        <c:overlap val="100"/>
        <c:axId val="303117664"/>
        <c:axId val="303114920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v>den, nezhoršená viditelnost</c:v>
                </c:tx>
                <c:spPr>
                  <a:solidFill>
                    <a:schemeClr val="accent5">
                      <a:lumMod val="40000"/>
                      <a:lumOff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Chodci!$E$46:$M$46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2016</c:v>
                      </c:pt>
                      <c:pt idx="1">
                        <c:v>2017</c:v>
                      </c:pt>
                      <c:pt idx="2">
                        <c:v>2018</c:v>
                      </c:pt>
                      <c:pt idx="3">
                        <c:v>2019</c:v>
                      </c:pt>
                      <c:pt idx="4">
                        <c:v>2020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Chodci!$E$51:$M$51</c15:sqref>
                        </c15:formulaRef>
                      </c:ext>
                    </c:extLst>
                    <c:numCache>
                      <c:formatCode>General</c:formatCode>
                      <c:ptCount val="5"/>
                      <c:pt idx="0">
                        <c:v>6</c:v>
                      </c:pt>
                      <c:pt idx="1">
                        <c:v>3</c:v>
                      </c:pt>
                      <c:pt idx="2">
                        <c:v>7</c:v>
                      </c:pt>
                      <c:pt idx="3">
                        <c:v>6</c:v>
                      </c:pt>
                      <c:pt idx="4">
                        <c:v>9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0E35-4199-AF3C-D49B3EA074B7}"/>
                  </c:ext>
                </c:extLst>
              </c15:ser>
            </c15:filteredBarSeries>
          </c:ext>
        </c:extLst>
      </c:barChart>
      <c:catAx>
        <c:axId val="30311766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303114920"/>
        <c:crosses val="autoZero"/>
        <c:auto val="1"/>
        <c:lblAlgn val="ctr"/>
        <c:lblOffset val="100"/>
        <c:noMultiLvlLbl val="0"/>
      </c:catAx>
      <c:valAx>
        <c:axId val="303114920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3031176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1200"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6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cs-CZ" dirty="0"/>
              <a:t>Usmrcení v obci a mimo </a:t>
            </a:r>
            <a:r>
              <a:rPr lang="cs-CZ" dirty="0" smtClean="0"/>
              <a:t>obec</a:t>
            </a:r>
            <a:endParaRPr lang="cs-CZ" dirty="0"/>
          </a:p>
        </c:rich>
      </c:tx>
      <c:layout/>
      <c:overlay val="0"/>
      <c:spPr>
        <a:noFill/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Chodci!$B$21</c:f>
              <c:strCache>
                <c:ptCount val="1"/>
                <c:pt idx="0">
                  <c:v>v obci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Chodci!$C$20:$K$20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strCache>
            </c:strRef>
          </c:cat>
          <c:val>
            <c:numRef>
              <c:f>Chodci!$C$21:$K$21</c:f>
              <c:numCache>
                <c:formatCode>General</c:formatCode>
                <c:ptCount val="6"/>
                <c:pt idx="0">
                  <c:v>77</c:v>
                </c:pt>
                <c:pt idx="1">
                  <c:v>77</c:v>
                </c:pt>
                <c:pt idx="2">
                  <c:v>71</c:v>
                </c:pt>
                <c:pt idx="3">
                  <c:v>77</c:v>
                </c:pt>
                <c:pt idx="4">
                  <c:v>58</c:v>
                </c:pt>
                <c:pt idx="5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78-4D79-9359-52AF1E271DA3}"/>
            </c:ext>
          </c:extLst>
        </c:ser>
        <c:ser>
          <c:idx val="1"/>
          <c:order val="1"/>
          <c:tx>
            <c:strRef>
              <c:f>Chodci!$B$22</c:f>
              <c:strCache>
                <c:ptCount val="1"/>
                <c:pt idx="0">
                  <c:v>mimo obec</c:v>
                </c:pt>
              </c:strCache>
            </c:strRef>
          </c:tx>
          <c:spPr>
            <a:solidFill>
              <a:srgbClr val="4D5C80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cs-CZ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Chodci!$C$20:$K$20</c:f>
              <c:strCache>
                <c:ptCount val="6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</c:strCache>
            </c:strRef>
          </c:cat>
          <c:val>
            <c:numRef>
              <c:f>Chodci!$C$22:$K$22</c:f>
              <c:numCache>
                <c:formatCode>General</c:formatCode>
                <c:ptCount val="6"/>
                <c:pt idx="0">
                  <c:v>54</c:v>
                </c:pt>
                <c:pt idx="1">
                  <c:v>34</c:v>
                </c:pt>
                <c:pt idx="2">
                  <c:v>30</c:v>
                </c:pt>
                <c:pt idx="3">
                  <c:v>36</c:v>
                </c:pt>
                <c:pt idx="4">
                  <c:v>35</c:v>
                </c:pt>
                <c:pt idx="5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78-4D79-9359-52AF1E271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4"/>
        <c:overlap val="100"/>
        <c:axId val="169215680"/>
        <c:axId val="303489504"/>
      </c:barChart>
      <c:catAx>
        <c:axId val="16921568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 cap="flat" cmpd="sng" algn="ctr">
            <a:solidFill>
              <a:schemeClr val="tx1">
                <a:lumMod val="50000"/>
                <a:lumOff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303489504"/>
        <c:crosses val="autoZero"/>
        <c:auto val="1"/>
        <c:lblAlgn val="ctr"/>
        <c:lblOffset val="100"/>
        <c:noMultiLvlLbl val="0"/>
      </c:catAx>
      <c:valAx>
        <c:axId val="303489504"/>
        <c:scaling>
          <c:orientation val="minMax"/>
        </c:scaling>
        <c:delete val="0"/>
        <c:axPos val="b"/>
        <c:majorGridlines>
          <c:spPr>
            <a:ln w="6350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ysDot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6350">
            <a:solidFill>
              <a:schemeClr val="tx1">
                <a:lumMod val="50000"/>
                <a:lumOff val="50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1692156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solidFill>
          <a:schemeClr val="bg1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cs-CZ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Arial" panose="020B0604020202020204" pitchFamily="34" charset="0"/>
          <a:cs typeface="Arial" panose="020B0604020202020204" pitchFamily="34" charset="0"/>
        </a:defRPr>
      </a:pPr>
      <a:endParaRPr lang="cs-CZ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D9DD2D-4330-4978-9640-29A9BDB3C1E1}" type="datetimeFigureOut">
              <a:rPr lang="cs-CZ" smtClean="0"/>
              <a:t>25.2.2021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F51E80-21E4-460B-A2D8-3E8ADCC9AE6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22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51E80-21E4-460B-A2D8-3E8ADCC9AE6D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605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85CAF-E844-4D8C-993C-DFF80010C0FE}" type="slidenum">
              <a:rPr lang="cs-CZ" smtClean="0"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363446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51E80-21E4-460B-A2D8-3E8ADCC9AE6D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1535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85CAF-E844-4D8C-993C-DFF80010C0FE}" type="slidenum">
              <a:rPr lang="cs-CZ" smtClean="0">
                <a:solidFill>
                  <a:prstClr val="black"/>
                </a:solidFill>
              </a:rPr>
              <a:pPr/>
              <a:t>2</a:t>
            </a:fld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477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Na vznik dopravní nehody samozřejmě nemá vliv pouze stav pozemní komunikace, </a:t>
            </a:r>
          </a:p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ale také chování řidiče a technický stav vozidla. </a:t>
            </a:r>
          </a:p>
          <a:p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Dopravní nehoda je tak zpravidla výsledkem interakce těchto faktorů mezi sebou navzájem.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85CAF-E844-4D8C-993C-DFF80010C0FE}" type="slidenum">
              <a:rPr lang="cs-CZ" smtClean="0"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6333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85CAF-E844-4D8C-993C-DFF80010C0FE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52436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85CAF-E844-4D8C-993C-DFF80010C0F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6869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85CAF-E844-4D8C-993C-DFF80010C0F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5457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85CAF-E844-4D8C-993C-DFF80010C0FE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8451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C85CAF-E844-4D8C-993C-DFF80010C0FE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80538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F51E80-21E4-460B-A2D8-3E8ADCC9AE6D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05447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025163-DE3F-41C0-B86F-33D83850ECBB}" type="datetime1">
              <a:rPr lang="cs-CZ" smtClean="0"/>
              <a:t>25.2.2021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56. Konference SRVO 24. - 25.10.2019, Congress Center Parkhotel Plzeň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FC37-466A-49E3-A8CF-0552ECCA7E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99849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9432E1-8D09-4AD1-B5EB-533C0C3B65D1}" type="datetime1">
              <a:rPr lang="cs-CZ" smtClean="0"/>
              <a:t>25.2.2021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56. Konference SRVO 24. - 25.10.2019, Congress Center Parkhotel Plzeň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FC37-466A-49E3-A8CF-0552ECCA7E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9625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BF70A-779C-4382-BC68-6B8A1C186C21}" type="datetime1">
              <a:rPr lang="cs-CZ" smtClean="0"/>
              <a:t>25.2.2021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56. Konference SRVO 24. - 25.10.2019, Congress Center Parkhotel Plzeň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FC37-466A-49E3-A8CF-0552ECCA7E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25601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E899B-2210-4BC4-B60A-120E5C766448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25.2.2021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56. Konference SRVO 24. - 25.10.2019, Congress Center Parkhotel Plzeň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5FD6-35CC-4153-9001-A479DA356BD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10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4AB441-51DA-41A2-A6FF-5076E866028C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25.2.2021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56. Konference SRVO 24. - 25.10.2019, Congress Center Parkhotel Plzeň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5FD6-35CC-4153-9001-A479DA356BD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4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1D1E8-62F2-428C-A052-6E185A235494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25.2.2021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56. Konference SRVO 24. - 25.10.2019, Congress Center Parkhotel Plzeň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5FD6-35CC-4153-9001-A479DA356BD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813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D153F-446A-4A0D-A1D0-F1B581709722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25.2.2021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56. Konference SRVO 24. - 25.10.2019, Congress Center Parkhotel Plzeň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5FD6-35CC-4153-9001-A479DA356BD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074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6B4A7-9A46-474B-A2A3-60F96453DA4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25.2.2021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56. Konference SRVO 24. - 25.10.2019, Congress Center Parkhotel Plzeň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5FD6-35CC-4153-9001-A479DA356BD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85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05944-EFA8-4D41-BCB3-82DC33E7E0AD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25.2.2021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56. Konference SRVO 24. - 25.10.2019, Congress Center Parkhotel Plzeň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5FD6-35CC-4153-9001-A479DA356BD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08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17575-9D85-4FEB-8C62-37DA3E014EC1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25.2.2021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56. Konference SRVO 24. - 25.10.2019, Congress Center Parkhotel Plzeň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5FD6-35CC-4153-9001-A479DA356BD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450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3B2E-0F3E-423D-98B9-A1D8F91AB98B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25.2.2021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56. Konference SRVO 24. - 25.10.2019, Congress Center Parkhotel Plzeň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5FD6-35CC-4153-9001-A479DA356BD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997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59CDB7-2ABA-46E7-9AD1-854813223F33}" type="datetime1">
              <a:rPr lang="cs-CZ" smtClean="0"/>
              <a:t>25.2.2021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56. Konference SRVO 24. - 25.10.2019, Congress Center Parkhotel Plzeň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FC37-466A-49E3-A8CF-0552ECCA7E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83478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B2B84-2CAD-4BD0-BD9C-55DFC7FF8C1F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25.2.2021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56. Konference SRVO 24. - 25.10.2019, Congress Center Parkhotel Plzeň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5FD6-35CC-4153-9001-A479DA356BD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093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9F4F09-C66D-41A2-B33F-79A0329BEC68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25.2.2021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56. Konference SRVO 24. - 25.10.2019, Congress Center Parkhotel Plzeň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5FD6-35CC-4153-9001-A479DA356BD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63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299DD-0201-4211-9F5E-CCC93E5CCF1C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25.2.2021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56. Konference SRVO 24. - 25.10.2019, Congress Center Parkhotel Plzeň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5FD6-35CC-4153-9001-A479DA356BD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67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581CD-4CC7-4511-8C10-4ED94F96C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63EA5-0E6D-47F1-AA70-865115B04DE2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25.2.2021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064828-85CC-42F6-AC5D-8D032E88B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56. Konference SRVO 24. - 25.10.2019, Congress Center Parkhotel Plzeň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1E507-8714-44F6-9B8C-905D76E26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C873C-4420-4A57-B42C-A5D53864B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4226F89-EA64-4D38-AB46-02E4082F9D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20176" y="902855"/>
            <a:ext cx="5771210" cy="5228745"/>
          </a:xfrm>
          <a:custGeom>
            <a:avLst/>
            <a:gdLst>
              <a:gd name="connsiteX0" fmla="*/ 927855 w 5771210"/>
              <a:gd name="connsiteY0" fmla="*/ 0 h 5228745"/>
              <a:gd name="connsiteX1" fmla="*/ 4832388 w 5771210"/>
              <a:gd name="connsiteY1" fmla="*/ 0 h 5228745"/>
              <a:gd name="connsiteX2" fmla="*/ 5644221 w 5771210"/>
              <a:gd name="connsiteY2" fmla="*/ 1387480 h 5228745"/>
              <a:gd name="connsiteX3" fmla="*/ 3698398 w 5771210"/>
              <a:gd name="connsiteY3" fmla="*/ 4766252 h 5228745"/>
              <a:gd name="connsiteX4" fmla="*/ 2074731 w 5771210"/>
              <a:gd name="connsiteY4" fmla="*/ 4766252 h 5228745"/>
              <a:gd name="connsiteX5" fmla="*/ 128908 w 5771210"/>
              <a:gd name="connsiteY5" fmla="*/ 1387480 h 5228745"/>
              <a:gd name="connsiteX6" fmla="*/ 927855 w 5771210"/>
              <a:gd name="connsiteY6" fmla="*/ 0 h 5228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71210" h="5228745">
                <a:moveTo>
                  <a:pt x="927855" y="0"/>
                </a:moveTo>
                <a:cubicBezTo>
                  <a:pt x="927855" y="0"/>
                  <a:pt x="927855" y="0"/>
                  <a:pt x="4832388" y="0"/>
                </a:cubicBezTo>
                <a:cubicBezTo>
                  <a:pt x="5554018" y="0"/>
                  <a:pt x="6005036" y="770822"/>
                  <a:pt x="5644221" y="1387480"/>
                </a:cubicBezTo>
                <a:cubicBezTo>
                  <a:pt x="5644221" y="1387480"/>
                  <a:pt x="5644221" y="1387480"/>
                  <a:pt x="3698398" y="4766252"/>
                </a:cubicBezTo>
                <a:cubicBezTo>
                  <a:pt x="3337583" y="5382910"/>
                  <a:pt x="2435546" y="5382910"/>
                  <a:pt x="2074731" y="4766252"/>
                </a:cubicBezTo>
                <a:cubicBezTo>
                  <a:pt x="2074731" y="4766252"/>
                  <a:pt x="2074731" y="4766252"/>
                  <a:pt x="128908" y="1387480"/>
                </a:cubicBezTo>
                <a:cubicBezTo>
                  <a:pt x="-231907" y="770822"/>
                  <a:pt x="206226" y="0"/>
                  <a:pt x="92785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1459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581CD-4CC7-4511-8C10-4ED94F96C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74F70-2C3F-469C-A4FF-DC38AAA9455F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25.2.2021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064828-85CC-42F6-AC5D-8D032E88B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56. Konference SRVO 24. - 25.10.2019, Congress Center Parkhotel Plzeň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1E507-8714-44F6-9B8C-905D76E26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C873C-4420-4A57-B42C-A5D53864B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2B3808A-5C05-4DF2-BE01-E92AEEE1AEE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07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581CD-4CC7-4511-8C10-4ED94F96C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8164EF-0E9D-4618-8786-8DDC1A0CB8AC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25.2.2021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064828-85CC-42F6-AC5D-8D032E88B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56. Konference SRVO 24. - 25.10.2019, Congress Center Parkhotel Plzeň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1E507-8714-44F6-9B8C-905D76E26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C873C-4420-4A57-B42C-A5D53864B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D8E00AD5-8ECE-4F53-9343-4AC07AF45E2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1725083"/>
            <a:ext cx="12191998" cy="2477948"/>
          </a:xfrm>
        </p:spPr>
      </p:sp>
    </p:spTree>
    <p:extLst>
      <p:ext uri="{BB962C8B-B14F-4D97-AF65-F5344CB8AC3E}">
        <p14:creationId xmlns:p14="http://schemas.microsoft.com/office/powerpoint/2010/main" val="16932787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581CD-4CC7-4511-8C10-4ED94F96C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EC567-906A-4737-9EEB-15E1C3884EB6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25.2.2021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064828-85CC-42F6-AC5D-8D032E88B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56. Konference SRVO 24. - 25.10.2019, Congress Center Parkhotel Plzeň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1E507-8714-44F6-9B8C-905D76E26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C873C-4420-4A57-B42C-A5D53864B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2D9CFBA-48DE-46E5-9895-1E4291D1F7A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1663" y="890588"/>
            <a:ext cx="6400800" cy="51244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083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581CD-4CC7-4511-8C10-4ED94F96C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741A8-00D0-4442-A259-36E3C7F7EA9B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25.2.2021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064828-85CC-42F6-AC5D-8D032E88B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56. Konference SRVO 24. - 25.10.2019, Congress Center Parkhotel Plzeň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1E507-8714-44F6-9B8C-905D76E26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C873C-4420-4A57-B42C-A5D53864B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40C46AA-DA1E-4E48-8EAC-1FF5114ADD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48195" y="808461"/>
            <a:ext cx="5948090" cy="5388998"/>
          </a:xfrm>
          <a:custGeom>
            <a:avLst/>
            <a:gdLst>
              <a:gd name="connsiteX0" fmla="*/ 956293 w 5948090"/>
              <a:gd name="connsiteY0" fmla="*/ 0 h 5388998"/>
              <a:gd name="connsiteX1" fmla="*/ 4980494 w 5948090"/>
              <a:gd name="connsiteY1" fmla="*/ 0 h 5388998"/>
              <a:gd name="connsiteX2" fmla="*/ 5817209 w 5948090"/>
              <a:gd name="connsiteY2" fmla="*/ 1430005 h 5388998"/>
              <a:gd name="connsiteX3" fmla="*/ 3811749 w 5948090"/>
              <a:gd name="connsiteY3" fmla="*/ 4912331 h 5388998"/>
              <a:gd name="connsiteX4" fmla="*/ 2138319 w 5948090"/>
              <a:gd name="connsiteY4" fmla="*/ 4912331 h 5388998"/>
              <a:gd name="connsiteX5" fmla="*/ 132860 w 5948090"/>
              <a:gd name="connsiteY5" fmla="*/ 1430005 h 5388998"/>
              <a:gd name="connsiteX6" fmla="*/ 956293 w 5948090"/>
              <a:gd name="connsiteY6" fmla="*/ 0 h 5388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8090" h="5388998">
                <a:moveTo>
                  <a:pt x="956293" y="0"/>
                </a:moveTo>
                <a:cubicBezTo>
                  <a:pt x="956293" y="0"/>
                  <a:pt x="956293" y="0"/>
                  <a:pt x="4980494" y="0"/>
                </a:cubicBezTo>
                <a:cubicBezTo>
                  <a:pt x="5724241" y="0"/>
                  <a:pt x="6189082" y="794447"/>
                  <a:pt x="5817209" y="1430005"/>
                </a:cubicBezTo>
                <a:cubicBezTo>
                  <a:pt x="5817209" y="1430005"/>
                  <a:pt x="5817209" y="1430005"/>
                  <a:pt x="3811749" y="4912331"/>
                </a:cubicBezTo>
                <a:cubicBezTo>
                  <a:pt x="3439876" y="5547888"/>
                  <a:pt x="2510192" y="5547888"/>
                  <a:pt x="2138319" y="4912331"/>
                </a:cubicBezTo>
                <a:cubicBezTo>
                  <a:pt x="2138319" y="4912331"/>
                  <a:pt x="2138319" y="4912331"/>
                  <a:pt x="132860" y="1430005"/>
                </a:cubicBezTo>
                <a:cubicBezTo>
                  <a:pt x="-239014" y="794447"/>
                  <a:pt x="212547" y="0"/>
                  <a:pt x="956293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54808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A2581CD-4CC7-4511-8C10-4ED94F96C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B754D-5F86-4A61-AE6A-F7436C82BE1C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25.2.2021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064828-85CC-42F6-AC5D-8D032E88B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56. Konference SRVO 24. - 25.10.2019, Congress Center Parkhotel Plzeň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51E507-8714-44F6-9B8C-905D76E26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C873C-4420-4A57-B42C-A5D53864B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863E482-3699-409D-BEE2-56599C518D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29249" y="-568527"/>
            <a:ext cx="7644057" cy="8437103"/>
          </a:xfrm>
          <a:custGeom>
            <a:avLst/>
            <a:gdLst>
              <a:gd name="connsiteX0" fmla="*/ 6312921 w 7644057"/>
              <a:gd name="connsiteY0" fmla="*/ 67 h 8437103"/>
              <a:gd name="connsiteX1" fmla="*/ 7644057 w 7644057"/>
              <a:gd name="connsiteY1" fmla="*/ 1356459 h 8437103"/>
              <a:gd name="connsiteX2" fmla="*/ 7644057 w 7644057"/>
              <a:gd name="connsiteY2" fmla="*/ 7064611 h 8437103"/>
              <a:gd name="connsiteX3" fmla="*/ 5615659 w 7644057"/>
              <a:gd name="connsiteY3" fmla="*/ 8251453 h 8437103"/>
              <a:gd name="connsiteX4" fmla="*/ 676133 w 7644057"/>
              <a:gd name="connsiteY4" fmla="*/ 5406797 h 8437103"/>
              <a:gd name="connsiteX5" fmla="*/ 676133 w 7644057"/>
              <a:gd name="connsiteY5" fmla="*/ 3033110 h 8437103"/>
              <a:gd name="connsiteX6" fmla="*/ 5615659 w 7644057"/>
              <a:gd name="connsiteY6" fmla="*/ 188454 h 8437103"/>
              <a:gd name="connsiteX7" fmla="*/ 6312921 w 7644057"/>
              <a:gd name="connsiteY7" fmla="*/ 67 h 8437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44057" h="8437103">
                <a:moveTo>
                  <a:pt x="6312921" y="67"/>
                </a:moveTo>
                <a:cubicBezTo>
                  <a:pt x="7010183" y="7131"/>
                  <a:pt x="7644057" y="565231"/>
                  <a:pt x="7644057" y="1356459"/>
                </a:cubicBezTo>
                <a:cubicBezTo>
                  <a:pt x="7644057" y="1356459"/>
                  <a:pt x="7644057" y="1356459"/>
                  <a:pt x="7644057" y="7064611"/>
                </a:cubicBezTo>
                <a:cubicBezTo>
                  <a:pt x="7644057" y="8119583"/>
                  <a:pt x="6517170" y="8778939"/>
                  <a:pt x="5615659" y="8251453"/>
                </a:cubicBezTo>
                <a:cubicBezTo>
                  <a:pt x="5615659" y="8251453"/>
                  <a:pt x="5615659" y="8251453"/>
                  <a:pt x="676133" y="5406797"/>
                </a:cubicBezTo>
                <a:cubicBezTo>
                  <a:pt x="-225378" y="4879311"/>
                  <a:pt x="-225378" y="3560597"/>
                  <a:pt x="676133" y="3033110"/>
                </a:cubicBezTo>
                <a:cubicBezTo>
                  <a:pt x="676133" y="3033110"/>
                  <a:pt x="676133" y="3033110"/>
                  <a:pt x="5615659" y="188454"/>
                </a:cubicBezTo>
                <a:cubicBezTo>
                  <a:pt x="5841037" y="56583"/>
                  <a:pt x="6080500" y="-2288"/>
                  <a:pt x="6312921" y="67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64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88B40-5ACD-49A8-8744-D06D350B670A}" type="datetime1">
              <a:rPr lang="cs-CZ" smtClean="0"/>
              <a:t>25.2.2021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56. Konference SRVO 24. - 25.10.2019, Congress Center Parkhotel Plzeň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FC37-466A-49E3-A8CF-0552ECCA7E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6838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FFB3-0C38-49A1-86CA-4F580EE870B2}" type="datetime1">
              <a:rPr lang="cs-CZ" smtClean="0"/>
              <a:t>25.2.2021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56. Konference SRVO 24. - 25.10.2019, Congress Center Parkhotel Plzeň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FC37-466A-49E3-A8CF-0552ECCA7E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932478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11578-C54D-473B-AD2C-D7B1838990A2}" type="datetime1">
              <a:rPr lang="cs-CZ" smtClean="0"/>
              <a:t>25.2.2021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56. Konference SRVO 24. - 25.10.2019, Congress Center Parkhotel Plzeň</a:t>
            </a:r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FC37-466A-49E3-A8CF-0552ECCA7E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98345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D9BCC-3203-420B-BF2E-A75D47DF9548}" type="datetime1">
              <a:rPr lang="cs-CZ" smtClean="0"/>
              <a:t>25.2.2021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56. Konference SRVO 24. - 25.10.2019, Congress Center Parkhotel Plzeň</a:t>
            </a:r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FC37-466A-49E3-A8CF-0552ECCA7E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679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837C9-D5D8-4544-A6DD-91D294557CAC}" type="datetime1">
              <a:rPr lang="cs-CZ" smtClean="0"/>
              <a:t>25.2.2021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56. Konference SRVO 24. - 25.10.2019, Congress Center Parkhotel Plzeň</a:t>
            </a:r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FC37-466A-49E3-A8CF-0552ECCA7E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84087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1579F0-CD4B-4D35-A048-E83EF2E66821}" type="datetime1">
              <a:rPr lang="cs-CZ" smtClean="0"/>
              <a:t>25.2.2021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56. Konference SRVO 24. - 25.10.2019, Congress Center Parkhotel Plzeň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FC37-466A-49E3-A8CF-0552ECCA7E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9110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AAF5E-2588-4129-A955-A00BB4121999}" type="datetime1">
              <a:rPr lang="cs-CZ" smtClean="0"/>
              <a:t>25.2.2021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smtClean="0"/>
              <a:t>56. Konference SRVO 24. - 25.10.2019, Congress Center Parkhotel Plzeň</a:t>
            </a: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FC37-466A-49E3-A8CF-0552ECCA7E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0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8000"/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8BBA3-7246-4EE3-8783-92AA331DC823}" type="datetime1">
              <a:rPr lang="cs-CZ" smtClean="0"/>
              <a:t>25.2.2021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/>
              <a:t>56. Konference SRVO 24. - 25.10.2019, Congress Center Parkhotel Plzeň</a:t>
            </a: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2FC37-466A-49E3-A8CF-0552ECCA7EC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4589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DFF696-222F-4FB1-96B9-170C0A8CBBF1}" type="datetime1">
              <a:rPr lang="cs-CZ" smtClean="0">
                <a:solidFill>
                  <a:prstClr val="black">
                    <a:tint val="75000"/>
                  </a:prstClr>
                </a:solidFill>
              </a:rPr>
              <a:t>25.2.2021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cs-CZ" smtClean="0">
                <a:solidFill>
                  <a:prstClr val="black">
                    <a:tint val="75000"/>
                  </a:prstClr>
                </a:solidFill>
              </a:rPr>
              <a:t>56. Konference SRVO 24. - 25.10.2019, Congress Center Parkhotel Plzeň</a:t>
            </a:r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5FD6-35CC-4153-9001-A479DA356BD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40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2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1.png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5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4.png"/><Relationship Id="rId4" Type="http://schemas.openxmlformats.org/officeDocument/2006/relationships/image" Target="../media/image7.png"/><Relationship Id="rId9" Type="http://schemas.openxmlformats.org/officeDocument/2006/relationships/chart" Target="../charts/char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image" Target="../media/image34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37.png"/><Relationship Id="rId12" Type="http://schemas.openxmlformats.org/officeDocument/2006/relationships/image" Target="../media/image42.png"/><Relationship Id="rId17" Type="http://schemas.openxmlformats.org/officeDocument/2006/relationships/image" Target="../media/image47.jpg"/><Relationship Id="rId2" Type="http://schemas.openxmlformats.org/officeDocument/2006/relationships/audio" Target="../media/media14.m4a"/><Relationship Id="rId16" Type="http://schemas.openxmlformats.org/officeDocument/2006/relationships/image" Target="../media/image46.jpg"/><Relationship Id="rId20" Type="http://schemas.openxmlformats.org/officeDocument/2006/relationships/image" Target="../media/image4.png"/><Relationship Id="rId1" Type="http://schemas.microsoft.com/office/2007/relationships/media" Target="../media/media14.m4a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3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19" Type="http://schemas.openxmlformats.org/officeDocument/2006/relationships/image" Target="../media/image35.png"/><Relationship Id="rId4" Type="http://schemas.openxmlformats.org/officeDocument/2006/relationships/image" Target="../media/image7.png"/><Relationship Id="rId9" Type="http://schemas.openxmlformats.org/officeDocument/2006/relationships/image" Target="../media/image39.pn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13.xml"/><Relationship Id="rId12" Type="http://schemas.openxmlformats.org/officeDocument/2006/relationships/image" Target="../media/image7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11" Type="http://schemas.openxmlformats.org/officeDocument/2006/relationships/image" Target="../media/image51.png"/><Relationship Id="rId15" Type="http://schemas.openxmlformats.org/officeDocument/2006/relationships/image" Target="../media/image4.png"/><Relationship Id="rId10" Type="http://schemas.openxmlformats.org/officeDocument/2006/relationships/image" Target="../media/image50.png"/><Relationship Id="rId4" Type="http://schemas.openxmlformats.org/officeDocument/2006/relationships/image" Target="../media/image48.png"/><Relationship Id="rId9" Type="http://schemas.openxmlformats.org/officeDocument/2006/relationships/image" Target="../media/image49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3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55.png"/><Relationship Id="rId12" Type="http://schemas.openxmlformats.org/officeDocument/2006/relationships/image" Target="../media/image62.png"/><Relationship Id="rId17" Type="http://schemas.openxmlformats.org/officeDocument/2006/relationships/image" Target="../media/image4.png"/><Relationship Id="rId2" Type="http://schemas.openxmlformats.org/officeDocument/2006/relationships/audio" Target="../media/media16.m4a"/><Relationship Id="rId16" Type="http://schemas.openxmlformats.org/officeDocument/2006/relationships/image" Target="../media/image65.png"/><Relationship Id="rId1" Type="http://schemas.microsoft.com/office/2007/relationships/media" Target="../media/media16.m4a"/><Relationship Id="rId6" Type="http://schemas.openxmlformats.org/officeDocument/2006/relationships/image" Target="../media/image54.png"/><Relationship Id="rId11" Type="http://schemas.openxmlformats.org/officeDocument/2006/relationships/chart" Target="../charts/chart8.xml"/><Relationship Id="rId5" Type="http://schemas.openxmlformats.org/officeDocument/2006/relationships/image" Target="../media/image53.png"/><Relationship Id="rId15" Type="http://schemas.openxmlformats.org/officeDocument/2006/relationships/image" Target="../media/image64.png"/><Relationship Id="rId10" Type="http://schemas.openxmlformats.org/officeDocument/2006/relationships/chart" Target="../charts/chart7.xml"/><Relationship Id="rId4" Type="http://schemas.openxmlformats.org/officeDocument/2006/relationships/image" Target="../media/image49.png"/><Relationship Id="rId9" Type="http://schemas.openxmlformats.org/officeDocument/2006/relationships/chart" Target="../charts/chart6.xml"/><Relationship Id="rId1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4.pn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6.svg"/><Relationship Id="rId5" Type="http://schemas.openxmlformats.org/officeDocument/2006/relationships/image" Target="../media/image27.png"/><Relationship Id="rId4" Type="http://schemas.openxmlformats.org/officeDocument/2006/relationships/image" Target="../media/image6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4.png"/><Relationship Id="rId4" Type="http://schemas.openxmlformats.org/officeDocument/2006/relationships/chart" Target="../charts/char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chart" Target="../charts/chart10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4.png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77.svg"/><Relationship Id="rId5" Type="http://schemas.openxmlformats.org/officeDocument/2006/relationships/image" Target="../media/image68.png"/><Relationship Id="rId4" Type="http://schemas.openxmlformats.org/officeDocument/2006/relationships/image" Target="../media/image6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4.pn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4.png"/><Relationship Id="rId4" Type="http://schemas.openxmlformats.org/officeDocument/2006/relationships/image" Target="../media/image7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68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79.svg"/><Relationship Id="rId5" Type="http://schemas.openxmlformats.org/officeDocument/2006/relationships/image" Target="../media/image74.pn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7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7.sv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4.png"/><Relationship Id="rId4" Type="http://schemas.openxmlformats.org/officeDocument/2006/relationships/image" Target="../media/image6.jpg"/><Relationship Id="rId9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13" Type="http://schemas.openxmlformats.org/officeDocument/2006/relationships/image" Target="../media/image15.png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1.png"/><Relationship Id="rId12" Type="http://schemas.openxmlformats.org/officeDocument/2006/relationships/image" Target="../media/image14.png"/><Relationship Id="rId17" Type="http://schemas.openxmlformats.org/officeDocument/2006/relationships/image" Target="../media/image21.svg"/><Relationship Id="rId2" Type="http://schemas.openxmlformats.org/officeDocument/2006/relationships/audio" Target="../media/media4.m4a"/><Relationship Id="rId16" Type="http://schemas.openxmlformats.org/officeDocument/2006/relationships/image" Target="../media/image18.png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11" Type="http://schemas.openxmlformats.org/officeDocument/2006/relationships/image" Target="../media/image13.png"/><Relationship Id="rId5" Type="http://schemas.openxmlformats.org/officeDocument/2006/relationships/image" Target="../media/image10.jpg"/><Relationship Id="rId15" Type="http://schemas.openxmlformats.org/officeDocument/2006/relationships/image" Target="../media/image17.png"/><Relationship Id="rId10" Type="http://schemas.openxmlformats.org/officeDocument/2006/relationships/image" Target="../media/image14.sv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Relationship Id="rId1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6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5.png"/><Relationship Id="rId11" Type="http://schemas.openxmlformats.org/officeDocument/2006/relationships/image" Target="../media/image4.png"/><Relationship Id="rId5" Type="http://schemas.openxmlformats.org/officeDocument/2006/relationships/image" Target="../media/image19.jpg"/><Relationship Id="rId10" Type="http://schemas.openxmlformats.org/officeDocument/2006/relationships/image" Target="../media/image21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5.svg"/><Relationship Id="rId12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1.png"/><Relationship Id="rId11" Type="http://schemas.openxmlformats.org/officeDocument/2006/relationships/image" Target="../media/image29.svg"/><Relationship Id="rId5" Type="http://schemas.openxmlformats.org/officeDocument/2006/relationships/image" Target="../media/image20.jpg"/><Relationship Id="rId10" Type="http://schemas.openxmlformats.org/officeDocument/2006/relationships/image" Target="../media/image2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26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5.png"/><Relationship Id="rId11" Type="http://schemas.openxmlformats.org/officeDocument/2006/relationships/image" Target="../media/image4.png"/><Relationship Id="rId5" Type="http://schemas.openxmlformats.org/officeDocument/2006/relationships/image" Target="../media/image24.jpg"/><Relationship Id="rId10" Type="http://schemas.openxmlformats.org/officeDocument/2006/relationships/image" Target="../media/image34.sv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36.sv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7.png"/><Relationship Id="rId5" Type="http://schemas.openxmlformats.org/officeDocument/2006/relationships/image" Target="../media/image20.jp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4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0.png"/><Relationship Id="rId5" Type="http://schemas.openxmlformats.org/officeDocument/2006/relationships/image" Target="../media/image24.jp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Obrázek 3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t="14959" r="12243" b="13187"/>
          <a:stretch/>
        </p:blipFill>
        <p:spPr>
          <a:xfrm>
            <a:off x="0" y="-12865"/>
            <a:ext cx="12192000" cy="6870866"/>
          </a:xfrm>
          <a:prstGeom prst="rect">
            <a:avLst/>
          </a:prstGeom>
        </p:spPr>
      </p:pic>
      <p:sp>
        <p:nvSpPr>
          <p:cNvPr id="37" name="Volný tvar 36"/>
          <p:cNvSpPr/>
          <p:nvPr/>
        </p:nvSpPr>
        <p:spPr>
          <a:xfrm>
            <a:off x="-4028" y="-12865"/>
            <a:ext cx="8667751" cy="6870866"/>
          </a:xfrm>
          <a:custGeom>
            <a:avLst/>
            <a:gdLst>
              <a:gd name="connsiteX0" fmla="*/ 0 w 8667751"/>
              <a:gd name="connsiteY0" fmla="*/ 0 h 6857999"/>
              <a:gd name="connsiteX1" fmla="*/ 1593183 w 8667751"/>
              <a:gd name="connsiteY1" fmla="*/ 0 h 6857999"/>
              <a:gd name="connsiteX2" fmla="*/ 8667751 w 8667751"/>
              <a:gd name="connsiteY2" fmla="*/ 6857999 h 6857999"/>
              <a:gd name="connsiteX3" fmla="*/ 0 w 8667751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67751" h="6857999">
                <a:moveTo>
                  <a:pt x="0" y="0"/>
                </a:moveTo>
                <a:lnTo>
                  <a:pt x="1593183" y="0"/>
                </a:lnTo>
                <a:lnTo>
                  <a:pt x="8667751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tx1">
              <a:lumMod val="65000"/>
              <a:lumOff val="35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 Black" panose="020B0A04020102020204" pitchFamily="34" charset="0"/>
            </a:endParaRPr>
          </a:p>
        </p:txBody>
      </p:sp>
      <p:sp>
        <p:nvSpPr>
          <p:cNvPr id="38" name="Pravoúhlý trojúhelník 37"/>
          <p:cNvSpPr/>
          <p:nvPr/>
        </p:nvSpPr>
        <p:spPr>
          <a:xfrm>
            <a:off x="75250" y="1773154"/>
            <a:ext cx="5182821" cy="5024163"/>
          </a:xfrm>
          <a:prstGeom prst="rtTriangl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 Black" panose="020B0A04020102020204" pitchFamily="34" charset="0"/>
            </a:endParaRPr>
          </a:p>
        </p:txBody>
      </p:sp>
      <p:pic>
        <p:nvPicPr>
          <p:cNvPr id="39" name="Obrázek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04" y="5160874"/>
            <a:ext cx="857248" cy="857248"/>
          </a:xfrm>
          <a:prstGeom prst="rect">
            <a:avLst/>
          </a:prstGeom>
        </p:spPr>
      </p:pic>
      <p:sp>
        <p:nvSpPr>
          <p:cNvPr id="40" name="Volný tvar 39"/>
          <p:cNvSpPr/>
          <p:nvPr/>
        </p:nvSpPr>
        <p:spPr>
          <a:xfrm rot="10800000">
            <a:off x="9260720" y="84557"/>
            <a:ext cx="2856031" cy="2768601"/>
          </a:xfrm>
          <a:custGeom>
            <a:avLst/>
            <a:gdLst>
              <a:gd name="connsiteX0" fmla="*/ 2856031 w 2856031"/>
              <a:gd name="connsiteY0" fmla="*/ 2768601 h 2768601"/>
              <a:gd name="connsiteX1" fmla="*/ 0 w 2856031"/>
              <a:gd name="connsiteY1" fmla="*/ 2768601 h 2768601"/>
              <a:gd name="connsiteX2" fmla="*/ 0 w 2856031"/>
              <a:gd name="connsiteY2" fmla="*/ 0 h 27686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6031" h="2768601">
                <a:moveTo>
                  <a:pt x="2856031" y="2768601"/>
                </a:moveTo>
                <a:lnTo>
                  <a:pt x="0" y="2768601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 Black" panose="020B0A04020102020204" pitchFamily="34" charset="0"/>
            </a:endParaRPr>
          </a:p>
        </p:txBody>
      </p:sp>
      <p:sp>
        <p:nvSpPr>
          <p:cNvPr id="41" name="Volný tvar 40"/>
          <p:cNvSpPr/>
          <p:nvPr/>
        </p:nvSpPr>
        <p:spPr>
          <a:xfrm>
            <a:off x="1024694" y="75297"/>
            <a:ext cx="5048695" cy="2698741"/>
          </a:xfrm>
          <a:custGeom>
            <a:avLst/>
            <a:gdLst>
              <a:gd name="connsiteX0" fmla="*/ 0 w 5048695"/>
              <a:gd name="connsiteY0" fmla="*/ 0 h 2698741"/>
              <a:gd name="connsiteX1" fmla="*/ 2264729 w 5048695"/>
              <a:gd name="connsiteY1" fmla="*/ 0 h 2698741"/>
              <a:gd name="connsiteX2" fmla="*/ 5048695 w 5048695"/>
              <a:gd name="connsiteY2" fmla="*/ 2698741 h 2698741"/>
              <a:gd name="connsiteX3" fmla="*/ 2783967 w 5048695"/>
              <a:gd name="connsiteY3" fmla="*/ 2698741 h 269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8695" h="2698741">
                <a:moveTo>
                  <a:pt x="0" y="0"/>
                </a:moveTo>
                <a:lnTo>
                  <a:pt x="2264729" y="0"/>
                </a:lnTo>
                <a:lnTo>
                  <a:pt x="5048695" y="2698741"/>
                </a:lnTo>
                <a:lnTo>
                  <a:pt x="2783967" y="2698741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 Black" panose="020B0A04020102020204" pitchFamily="34" charset="0"/>
            </a:endParaRPr>
          </a:p>
        </p:txBody>
      </p:sp>
      <p:sp>
        <p:nvSpPr>
          <p:cNvPr id="42" name="Volný tvar 41"/>
          <p:cNvSpPr/>
          <p:nvPr/>
        </p:nvSpPr>
        <p:spPr>
          <a:xfrm>
            <a:off x="4618435" y="2283117"/>
            <a:ext cx="4911362" cy="2734194"/>
          </a:xfrm>
          <a:custGeom>
            <a:avLst/>
            <a:gdLst>
              <a:gd name="connsiteX0" fmla="*/ 0 w 5048695"/>
              <a:gd name="connsiteY0" fmla="*/ 0 h 2698741"/>
              <a:gd name="connsiteX1" fmla="*/ 2264729 w 5048695"/>
              <a:gd name="connsiteY1" fmla="*/ 0 h 2698741"/>
              <a:gd name="connsiteX2" fmla="*/ 5048695 w 5048695"/>
              <a:gd name="connsiteY2" fmla="*/ 2698741 h 2698741"/>
              <a:gd name="connsiteX3" fmla="*/ 2783967 w 5048695"/>
              <a:gd name="connsiteY3" fmla="*/ 2698741 h 269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8695" h="2698741">
                <a:moveTo>
                  <a:pt x="0" y="0"/>
                </a:moveTo>
                <a:lnTo>
                  <a:pt x="2264729" y="0"/>
                </a:lnTo>
                <a:lnTo>
                  <a:pt x="5048695" y="2698741"/>
                </a:lnTo>
                <a:lnTo>
                  <a:pt x="2783967" y="2698741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 Black" panose="020B0A04020102020204" pitchFamily="34" charset="0"/>
            </a:endParaRPr>
          </a:p>
        </p:txBody>
      </p:sp>
      <p:sp>
        <p:nvSpPr>
          <p:cNvPr id="43" name="Volný tvar 42"/>
          <p:cNvSpPr/>
          <p:nvPr/>
        </p:nvSpPr>
        <p:spPr>
          <a:xfrm>
            <a:off x="7003733" y="4102759"/>
            <a:ext cx="5048695" cy="2698741"/>
          </a:xfrm>
          <a:custGeom>
            <a:avLst/>
            <a:gdLst>
              <a:gd name="connsiteX0" fmla="*/ 0 w 5048695"/>
              <a:gd name="connsiteY0" fmla="*/ 0 h 2698741"/>
              <a:gd name="connsiteX1" fmla="*/ 2264729 w 5048695"/>
              <a:gd name="connsiteY1" fmla="*/ 0 h 2698741"/>
              <a:gd name="connsiteX2" fmla="*/ 5048695 w 5048695"/>
              <a:gd name="connsiteY2" fmla="*/ 2698741 h 2698741"/>
              <a:gd name="connsiteX3" fmla="*/ 2783967 w 5048695"/>
              <a:gd name="connsiteY3" fmla="*/ 2698741 h 269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8695" h="2698741">
                <a:moveTo>
                  <a:pt x="0" y="0"/>
                </a:moveTo>
                <a:lnTo>
                  <a:pt x="2264729" y="0"/>
                </a:lnTo>
                <a:lnTo>
                  <a:pt x="5048695" y="2698741"/>
                </a:lnTo>
                <a:lnTo>
                  <a:pt x="2783967" y="2698741"/>
                </a:lnTo>
                <a:close/>
              </a:path>
            </a:pathLst>
          </a:cu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44" name="Volný tvar 43"/>
          <p:cNvSpPr/>
          <p:nvPr/>
        </p:nvSpPr>
        <p:spPr>
          <a:xfrm>
            <a:off x="3938151" y="82672"/>
            <a:ext cx="6677316" cy="3561540"/>
          </a:xfrm>
          <a:custGeom>
            <a:avLst/>
            <a:gdLst>
              <a:gd name="connsiteX0" fmla="*/ 0 w 5048695"/>
              <a:gd name="connsiteY0" fmla="*/ 0 h 2698741"/>
              <a:gd name="connsiteX1" fmla="*/ 2264729 w 5048695"/>
              <a:gd name="connsiteY1" fmla="*/ 0 h 2698741"/>
              <a:gd name="connsiteX2" fmla="*/ 5048695 w 5048695"/>
              <a:gd name="connsiteY2" fmla="*/ 2698741 h 2698741"/>
              <a:gd name="connsiteX3" fmla="*/ 2783967 w 5048695"/>
              <a:gd name="connsiteY3" fmla="*/ 2698741 h 26987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48695" h="2698741">
                <a:moveTo>
                  <a:pt x="0" y="0"/>
                </a:moveTo>
                <a:lnTo>
                  <a:pt x="2264729" y="0"/>
                </a:lnTo>
                <a:lnTo>
                  <a:pt x="5048695" y="2698741"/>
                </a:lnTo>
                <a:lnTo>
                  <a:pt x="2783967" y="2698741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atin typeface="Arial Black" panose="020B0A04020102020204" pitchFamily="34" charset="0"/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133312" y="6367170"/>
            <a:ext cx="6195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71A6D7"/>
                </a:solidFill>
                <a:latin typeface="Arial Black" panose="020B0A04020102020204" pitchFamily="34" charset="0"/>
                <a:ea typeface="Roboto" pitchFamily="2" charset="0"/>
              </a:rPr>
              <a:t>Ředitelství služby dopravní policie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140792" y="6023369"/>
            <a:ext cx="61952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71A6D7"/>
                </a:solidFill>
                <a:latin typeface="Arial Black" panose="020B0A04020102020204" pitchFamily="34" charset="0"/>
                <a:ea typeface="Roboto" pitchFamily="2" charset="0"/>
              </a:rPr>
              <a:t>Policejní prezidium ČR</a:t>
            </a:r>
          </a:p>
        </p:txBody>
      </p:sp>
      <p:sp>
        <p:nvSpPr>
          <p:cNvPr id="51" name="Volný tvar 50"/>
          <p:cNvSpPr/>
          <p:nvPr/>
        </p:nvSpPr>
        <p:spPr>
          <a:xfrm>
            <a:off x="5744329" y="5605513"/>
            <a:ext cx="4880335" cy="651218"/>
          </a:xfrm>
          <a:custGeom>
            <a:avLst/>
            <a:gdLst>
              <a:gd name="connsiteX0" fmla="*/ 0 w 4916984"/>
              <a:gd name="connsiteY0" fmla="*/ 0 h 772668"/>
              <a:gd name="connsiteX1" fmla="*/ 4119915 w 4916984"/>
              <a:gd name="connsiteY1" fmla="*/ 0 h 772668"/>
              <a:gd name="connsiteX2" fmla="*/ 4916984 w 4916984"/>
              <a:gd name="connsiteY2" fmla="*/ 772668 h 772668"/>
              <a:gd name="connsiteX3" fmla="*/ 797069 w 4916984"/>
              <a:gd name="connsiteY3" fmla="*/ 772668 h 7726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16984" h="772668">
                <a:moveTo>
                  <a:pt x="0" y="0"/>
                </a:moveTo>
                <a:lnTo>
                  <a:pt x="4119915" y="0"/>
                </a:lnTo>
                <a:lnTo>
                  <a:pt x="4916984" y="772668"/>
                </a:lnTo>
                <a:lnTo>
                  <a:pt x="797069" y="772668"/>
                </a:lnTo>
                <a:close/>
              </a:path>
            </a:pathLst>
          </a:custGeom>
          <a:solidFill>
            <a:srgbClr val="71A6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latin typeface="Arial Black" panose="020B0A04020102020204" pitchFamily="34" charset="0"/>
                <a:ea typeface="Roboto" pitchFamily="2" charset="0"/>
              </a:rPr>
              <a:t>pplk. Sabina BURDOVÁ</a:t>
            </a:r>
            <a:endParaRPr lang="cs-CZ" dirty="0">
              <a:latin typeface="Arial Black" panose="020B0A04020102020204" pitchFamily="34" charset="0"/>
              <a:ea typeface="Roboto" pitchFamily="2" charset="0"/>
            </a:endParaRPr>
          </a:p>
        </p:txBody>
      </p:sp>
      <p:grpSp>
        <p:nvGrpSpPr>
          <p:cNvPr id="61" name="Skupina 60"/>
          <p:cNvGrpSpPr/>
          <p:nvPr/>
        </p:nvGrpSpPr>
        <p:grpSpPr>
          <a:xfrm>
            <a:off x="353625" y="227793"/>
            <a:ext cx="11484751" cy="2322255"/>
            <a:chOff x="482193" y="694316"/>
            <a:chExt cx="11484751" cy="2322255"/>
          </a:xfrm>
        </p:grpSpPr>
        <p:sp>
          <p:nvSpPr>
            <p:cNvPr id="60" name="Volný tvar 59"/>
            <p:cNvSpPr/>
            <p:nvPr/>
          </p:nvSpPr>
          <p:spPr>
            <a:xfrm>
              <a:off x="482193" y="694316"/>
              <a:ext cx="11484751" cy="2322255"/>
            </a:xfrm>
            <a:custGeom>
              <a:avLst/>
              <a:gdLst>
                <a:gd name="connsiteX0" fmla="*/ 10425436 w 10451212"/>
                <a:gd name="connsiteY0" fmla="*/ 0 h 2113270"/>
                <a:gd name="connsiteX1" fmla="*/ 10451212 w 10451212"/>
                <a:gd name="connsiteY1" fmla="*/ 0 h 2113270"/>
                <a:gd name="connsiteX2" fmla="*/ 10451212 w 10451212"/>
                <a:gd name="connsiteY2" fmla="*/ 24988 h 2113270"/>
                <a:gd name="connsiteX3" fmla="*/ 0 w 10451212"/>
                <a:gd name="connsiteY3" fmla="*/ 0 h 2113270"/>
                <a:gd name="connsiteX4" fmla="*/ 8160707 w 10451212"/>
                <a:gd name="connsiteY4" fmla="*/ 0 h 2113270"/>
                <a:gd name="connsiteX5" fmla="*/ 10340713 w 10451212"/>
                <a:gd name="connsiteY5" fmla="*/ 2113270 h 2113270"/>
                <a:gd name="connsiteX6" fmla="*/ 2184761 w 10451212"/>
                <a:gd name="connsiteY6" fmla="*/ 2113270 h 2113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451212" h="2113270">
                  <a:moveTo>
                    <a:pt x="10425436" y="0"/>
                  </a:moveTo>
                  <a:lnTo>
                    <a:pt x="10451212" y="0"/>
                  </a:lnTo>
                  <a:lnTo>
                    <a:pt x="10451212" y="24988"/>
                  </a:lnTo>
                  <a:close/>
                  <a:moveTo>
                    <a:pt x="0" y="0"/>
                  </a:moveTo>
                  <a:lnTo>
                    <a:pt x="8160707" y="0"/>
                  </a:lnTo>
                  <a:lnTo>
                    <a:pt x="10340713" y="2113270"/>
                  </a:lnTo>
                  <a:lnTo>
                    <a:pt x="2184761" y="2113270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54" name="TextovéPole 53"/>
            <p:cNvSpPr txBox="1"/>
            <p:nvPr/>
          </p:nvSpPr>
          <p:spPr>
            <a:xfrm>
              <a:off x="2349470" y="1229470"/>
              <a:ext cx="773798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cs-CZ" sz="4000" dirty="0" smtClean="0">
                  <a:solidFill>
                    <a:schemeClr val="bg1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Je dopravní prostor bezpečný i v noci?</a:t>
              </a:r>
            </a:p>
          </p:txBody>
        </p:sp>
      </p:grp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FC37-466A-49E3-A8CF-0552ECCA7ECA}" type="slidenum">
              <a:rPr lang="cs-CZ" smtClean="0"/>
              <a:t>1</a:t>
            </a:fld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202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9"/>
    </mc:Choice>
    <mc:Fallback>
      <p:transition spd="slow" advTm="80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A5A7740-952F-4235-B091-0E82D01131D8}"/>
              </a:ext>
            </a:extLst>
          </p:cNvPr>
          <p:cNvSpPr txBox="1"/>
          <p:nvPr/>
        </p:nvSpPr>
        <p:spPr>
          <a:xfrm>
            <a:off x="802105" y="0"/>
            <a:ext cx="107119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>
                <a:solidFill>
                  <a:srgbClr val="586496"/>
                </a:solidFill>
                <a:latin typeface="Arial Black" panose="020B0A04020102020204" pitchFamily="34" charset="0"/>
                <a:ea typeface="Roboto Medium" panose="02000000000000000000" pitchFamily="2" charset="0"/>
              </a:rPr>
              <a:t>NEJČASTĚJŠÍ NEDOSTATKY INTRAVILÁNOVÝCH KOMUNIKACÍ</a:t>
            </a:r>
            <a:endParaRPr lang="en-US" sz="3600" dirty="0">
              <a:solidFill>
                <a:srgbClr val="586496"/>
              </a:solidFill>
              <a:latin typeface="Arial Black" panose="020B0A04020102020204" pitchFamily="34" charset="0"/>
              <a:ea typeface="Roboto Medium" panose="02000000000000000000" pitchFamily="2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280F3A0-6BD9-43B2-AE10-423321B02CB6}"/>
              </a:ext>
            </a:extLst>
          </p:cNvPr>
          <p:cNvCxnSpPr>
            <a:cxnSpLocks/>
          </p:cNvCxnSpPr>
          <p:nvPr/>
        </p:nvCxnSpPr>
        <p:spPr>
          <a:xfrm>
            <a:off x="1950720" y="1131876"/>
            <a:ext cx="8476648" cy="0"/>
          </a:xfrm>
          <a:prstGeom prst="line">
            <a:avLst/>
          </a:prstGeom>
          <a:ln w="38100">
            <a:solidFill>
              <a:srgbClr val="586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reeform 86">
            <a:extLst>
              <a:ext uri="{FF2B5EF4-FFF2-40B4-BE49-F238E27FC236}">
                <a16:creationId xmlns:a16="http://schemas.microsoft.com/office/drawing/2014/main" id="{1B014E11-6A80-484F-97FD-BA510CB5A20F}"/>
              </a:ext>
            </a:extLst>
          </p:cNvPr>
          <p:cNvSpPr>
            <a:spLocks noEditPoints="1"/>
          </p:cNvSpPr>
          <p:nvPr/>
        </p:nvSpPr>
        <p:spPr bwMode="auto">
          <a:xfrm>
            <a:off x="3175" y="4881562"/>
            <a:ext cx="12188825" cy="1976438"/>
          </a:xfrm>
          <a:custGeom>
            <a:avLst/>
            <a:gdLst>
              <a:gd name="T0" fmla="*/ 7256 w 7680"/>
              <a:gd name="T1" fmla="*/ 520 h 1462"/>
              <a:gd name="T2" fmla="*/ 7295 w 7680"/>
              <a:gd name="T3" fmla="*/ 492 h 1462"/>
              <a:gd name="T4" fmla="*/ 6997 w 7680"/>
              <a:gd name="T5" fmla="*/ 492 h 1462"/>
              <a:gd name="T6" fmla="*/ 7036 w 7680"/>
              <a:gd name="T7" fmla="*/ 680 h 1462"/>
              <a:gd name="T8" fmla="*/ 6612 w 7680"/>
              <a:gd name="T9" fmla="*/ 396 h 1462"/>
              <a:gd name="T10" fmla="*/ 6316 w 7680"/>
              <a:gd name="T11" fmla="*/ 680 h 1462"/>
              <a:gd name="T12" fmla="*/ 5988 w 7680"/>
              <a:gd name="T13" fmla="*/ 680 h 1462"/>
              <a:gd name="T14" fmla="*/ 5676 w 7680"/>
              <a:gd name="T15" fmla="*/ 396 h 1462"/>
              <a:gd name="T16" fmla="*/ 5241 w 7680"/>
              <a:gd name="T17" fmla="*/ 680 h 1462"/>
              <a:gd name="T18" fmla="*/ 4998 w 7680"/>
              <a:gd name="T19" fmla="*/ 468 h 1462"/>
              <a:gd name="T20" fmla="*/ 4638 w 7680"/>
              <a:gd name="T21" fmla="*/ 260 h 1462"/>
              <a:gd name="T22" fmla="*/ 3954 w 7680"/>
              <a:gd name="T23" fmla="*/ 260 h 1462"/>
              <a:gd name="T24" fmla="*/ 3390 w 7680"/>
              <a:gd name="T25" fmla="*/ 540 h 1462"/>
              <a:gd name="T26" fmla="*/ 3270 w 7680"/>
              <a:gd name="T27" fmla="*/ 526 h 1462"/>
              <a:gd name="T28" fmla="*/ 3150 w 7680"/>
              <a:gd name="T29" fmla="*/ 526 h 1462"/>
              <a:gd name="T30" fmla="*/ 3072 w 7680"/>
              <a:gd name="T31" fmla="*/ 680 h 1462"/>
              <a:gd name="T32" fmla="*/ 3030 w 7680"/>
              <a:gd name="T33" fmla="*/ 280 h 1462"/>
              <a:gd name="T34" fmla="*/ 2988 w 7680"/>
              <a:gd name="T35" fmla="*/ 680 h 1462"/>
              <a:gd name="T36" fmla="*/ 2918 w 7680"/>
              <a:gd name="T37" fmla="*/ 514 h 1462"/>
              <a:gd name="T38" fmla="*/ 2798 w 7680"/>
              <a:gd name="T39" fmla="*/ 514 h 1462"/>
              <a:gd name="T40" fmla="*/ 2599 w 7680"/>
              <a:gd name="T41" fmla="*/ 680 h 1462"/>
              <a:gd name="T42" fmla="*/ 2506 w 7680"/>
              <a:gd name="T43" fmla="*/ 328 h 1462"/>
              <a:gd name="T44" fmla="*/ 2299 w 7680"/>
              <a:gd name="T45" fmla="*/ 488 h 1462"/>
              <a:gd name="T46" fmla="*/ 2208 w 7680"/>
              <a:gd name="T47" fmla="*/ 372 h 1462"/>
              <a:gd name="T48" fmla="*/ 2116 w 7680"/>
              <a:gd name="T49" fmla="*/ 486 h 1462"/>
              <a:gd name="T50" fmla="*/ 1977 w 7680"/>
              <a:gd name="T51" fmla="*/ 680 h 1462"/>
              <a:gd name="T52" fmla="*/ 1514 w 7680"/>
              <a:gd name="T53" fmla="*/ 560 h 1462"/>
              <a:gd name="T54" fmla="*/ 1626 w 7680"/>
              <a:gd name="T55" fmla="*/ 560 h 1462"/>
              <a:gd name="T56" fmla="*/ 1862 w 7680"/>
              <a:gd name="T57" fmla="*/ 308 h 1462"/>
              <a:gd name="T58" fmla="*/ 1474 w 7680"/>
              <a:gd name="T59" fmla="*/ 0 h 1462"/>
              <a:gd name="T60" fmla="*/ 1106 w 7680"/>
              <a:gd name="T61" fmla="*/ 304 h 1462"/>
              <a:gd name="T62" fmla="*/ 1373 w 7680"/>
              <a:gd name="T63" fmla="*/ 514 h 1462"/>
              <a:gd name="T64" fmla="*/ 1450 w 7680"/>
              <a:gd name="T65" fmla="*/ 680 h 1462"/>
              <a:gd name="T66" fmla="*/ 950 w 7680"/>
              <a:gd name="T67" fmla="*/ 400 h 1462"/>
              <a:gd name="T68" fmla="*/ 654 w 7680"/>
              <a:gd name="T69" fmla="*/ 368 h 1462"/>
              <a:gd name="T70" fmla="*/ 510 w 7680"/>
              <a:gd name="T71" fmla="*/ 480 h 1462"/>
              <a:gd name="T72" fmla="*/ 326 w 7680"/>
              <a:gd name="T73" fmla="*/ 168 h 1462"/>
              <a:gd name="T74" fmla="*/ 0 w 7680"/>
              <a:gd name="T75" fmla="*/ 338 h 1462"/>
              <a:gd name="T76" fmla="*/ 380 w 7680"/>
              <a:gd name="T77" fmla="*/ 418 h 1462"/>
              <a:gd name="T78" fmla="*/ 0 w 7680"/>
              <a:gd name="T79" fmla="*/ 452 h 1462"/>
              <a:gd name="T80" fmla="*/ 380 w 7680"/>
              <a:gd name="T81" fmla="*/ 532 h 1462"/>
              <a:gd name="T82" fmla="*/ 0 w 7680"/>
              <a:gd name="T83" fmla="*/ 566 h 1462"/>
              <a:gd name="T84" fmla="*/ 380 w 7680"/>
              <a:gd name="T85" fmla="*/ 646 h 1462"/>
              <a:gd name="T86" fmla="*/ 0 w 7680"/>
              <a:gd name="T87" fmla="*/ 1462 h 1462"/>
              <a:gd name="T88" fmla="*/ 7680 w 7680"/>
              <a:gd name="T89" fmla="*/ 732 h 1462"/>
              <a:gd name="T90" fmla="*/ 7680 w 7680"/>
              <a:gd name="T91" fmla="*/ 520 h 1462"/>
              <a:gd name="T92" fmla="*/ 7525 w 7680"/>
              <a:gd name="T93" fmla="*/ 520 h 1462"/>
              <a:gd name="T94" fmla="*/ 684 w 7680"/>
              <a:gd name="T95" fmla="*/ 678 h 1462"/>
              <a:gd name="T96" fmla="*/ 908 w 7680"/>
              <a:gd name="T97" fmla="*/ 598 h 1462"/>
              <a:gd name="T98" fmla="*/ 908 w 7680"/>
              <a:gd name="T99" fmla="*/ 566 h 1462"/>
              <a:gd name="T100" fmla="*/ 684 w 7680"/>
              <a:gd name="T101" fmla="*/ 486 h 1462"/>
              <a:gd name="T102" fmla="*/ 908 w 7680"/>
              <a:gd name="T103" fmla="*/ 566 h 1462"/>
              <a:gd name="T104" fmla="*/ 684 w 7680"/>
              <a:gd name="T105" fmla="*/ 454 h 1462"/>
              <a:gd name="T106" fmla="*/ 908 w 7680"/>
              <a:gd name="T107" fmla="*/ 374 h 1462"/>
              <a:gd name="T108" fmla="*/ 2404 w 7680"/>
              <a:gd name="T109" fmla="*/ 680 h 1462"/>
              <a:gd name="T110" fmla="*/ 2411 w 7680"/>
              <a:gd name="T111" fmla="*/ 673 h 1462"/>
              <a:gd name="T112" fmla="*/ 2404 w 7680"/>
              <a:gd name="T113" fmla="*/ 680 h 14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680" h="1462">
                <a:moveTo>
                  <a:pt x="7525" y="520"/>
                </a:moveTo>
                <a:cubicBezTo>
                  <a:pt x="7256" y="520"/>
                  <a:pt x="7256" y="520"/>
                  <a:pt x="7256" y="520"/>
                </a:cubicBezTo>
                <a:cubicBezTo>
                  <a:pt x="7256" y="492"/>
                  <a:pt x="7256" y="492"/>
                  <a:pt x="7256" y="492"/>
                </a:cubicBezTo>
                <a:cubicBezTo>
                  <a:pt x="7295" y="492"/>
                  <a:pt x="7295" y="492"/>
                  <a:pt x="7295" y="492"/>
                </a:cubicBezTo>
                <a:cubicBezTo>
                  <a:pt x="7146" y="234"/>
                  <a:pt x="7146" y="234"/>
                  <a:pt x="7146" y="234"/>
                </a:cubicBezTo>
                <a:cubicBezTo>
                  <a:pt x="6997" y="492"/>
                  <a:pt x="6997" y="492"/>
                  <a:pt x="6997" y="492"/>
                </a:cubicBezTo>
                <a:cubicBezTo>
                  <a:pt x="7036" y="492"/>
                  <a:pt x="7036" y="492"/>
                  <a:pt x="7036" y="492"/>
                </a:cubicBezTo>
                <a:cubicBezTo>
                  <a:pt x="7036" y="680"/>
                  <a:pt x="7036" y="680"/>
                  <a:pt x="7036" y="680"/>
                </a:cubicBezTo>
                <a:cubicBezTo>
                  <a:pt x="6776" y="680"/>
                  <a:pt x="6776" y="680"/>
                  <a:pt x="6776" y="680"/>
                </a:cubicBezTo>
                <a:cubicBezTo>
                  <a:pt x="6612" y="396"/>
                  <a:pt x="6612" y="396"/>
                  <a:pt x="6612" y="396"/>
                </a:cubicBezTo>
                <a:cubicBezTo>
                  <a:pt x="6448" y="680"/>
                  <a:pt x="6448" y="680"/>
                  <a:pt x="6448" y="680"/>
                </a:cubicBezTo>
                <a:cubicBezTo>
                  <a:pt x="6316" y="680"/>
                  <a:pt x="6316" y="680"/>
                  <a:pt x="6316" y="680"/>
                </a:cubicBezTo>
                <a:cubicBezTo>
                  <a:pt x="6152" y="396"/>
                  <a:pt x="6152" y="396"/>
                  <a:pt x="6152" y="396"/>
                </a:cubicBezTo>
                <a:cubicBezTo>
                  <a:pt x="5988" y="680"/>
                  <a:pt x="5988" y="680"/>
                  <a:pt x="5988" y="680"/>
                </a:cubicBezTo>
                <a:cubicBezTo>
                  <a:pt x="5840" y="680"/>
                  <a:pt x="5840" y="680"/>
                  <a:pt x="5840" y="680"/>
                </a:cubicBezTo>
                <a:cubicBezTo>
                  <a:pt x="5676" y="396"/>
                  <a:pt x="5676" y="396"/>
                  <a:pt x="5676" y="396"/>
                </a:cubicBezTo>
                <a:cubicBezTo>
                  <a:pt x="5512" y="680"/>
                  <a:pt x="5512" y="680"/>
                  <a:pt x="5512" y="680"/>
                </a:cubicBezTo>
                <a:cubicBezTo>
                  <a:pt x="5241" y="680"/>
                  <a:pt x="5241" y="680"/>
                  <a:pt x="5241" y="680"/>
                </a:cubicBezTo>
                <a:cubicBezTo>
                  <a:pt x="5228" y="656"/>
                  <a:pt x="5214" y="634"/>
                  <a:pt x="5202" y="620"/>
                </a:cubicBezTo>
                <a:cubicBezTo>
                  <a:pt x="5166" y="580"/>
                  <a:pt x="5094" y="468"/>
                  <a:pt x="4998" y="468"/>
                </a:cubicBezTo>
                <a:cubicBezTo>
                  <a:pt x="4902" y="468"/>
                  <a:pt x="4842" y="468"/>
                  <a:pt x="4758" y="436"/>
                </a:cubicBezTo>
                <a:cubicBezTo>
                  <a:pt x="4674" y="404"/>
                  <a:pt x="4710" y="324"/>
                  <a:pt x="4638" y="260"/>
                </a:cubicBezTo>
                <a:cubicBezTo>
                  <a:pt x="4566" y="196"/>
                  <a:pt x="4398" y="108"/>
                  <a:pt x="4266" y="144"/>
                </a:cubicBezTo>
                <a:cubicBezTo>
                  <a:pt x="4134" y="180"/>
                  <a:pt x="4098" y="192"/>
                  <a:pt x="3954" y="260"/>
                </a:cubicBezTo>
                <a:cubicBezTo>
                  <a:pt x="3810" y="328"/>
                  <a:pt x="3774" y="396"/>
                  <a:pt x="3774" y="396"/>
                </a:cubicBezTo>
                <a:cubicBezTo>
                  <a:pt x="3774" y="396"/>
                  <a:pt x="3594" y="480"/>
                  <a:pt x="3390" y="540"/>
                </a:cubicBezTo>
                <a:cubicBezTo>
                  <a:pt x="3341" y="554"/>
                  <a:pt x="3301" y="575"/>
                  <a:pt x="3267" y="597"/>
                </a:cubicBezTo>
                <a:cubicBezTo>
                  <a:pt x="3269" y="575"/>
                  <a:pt x="3270" y="551"/>
                  <a:pt x="3270" y="526"/>
                </a:cubicBezTo>
                <a:cubicBezTo>
                  <a:pt x="3270" y="397"/>
                  <a:pt x="3243" y="292"/>
                  <a:pt x="3210" y="292"/>
                </a:cubicBezTo>
                <a:cubicBezTo>
                  <a:pt x="3177" y="292"/>
                  <a:pt x="3150" y="397"/>
                  <a:pt x="3150" y="526"/>
                </a:cubicBezTo>
                <a:cubicBezTo>
                  <a:pt x="3150" y="585"/>
                  <a:pt x="3156" y="639"/>
                  <a:pt x="3165" y="680"/>
                </a:cubicBezTo>
                <a:cubicBezTo>
                  <a:pt x="3072" y="680"/>
                  <a:pt x="3072" y="680"/>
                  <a:pt x="3072" y="680"/>
                </a:cubicBezTo>
                <a:cubicBezTo>
                  <a:pt x="3083" y="638"/>
                  <a:pt x="3090" y="579"/>
                  <a:pt x="3090" y="514"/>
                </a:cubicBezTo>
                <a:cubicBezTo>
                  <a:pt x="3090" y="385"/>
                  <a:pt x="3063" y="280"/>
                  <a:pt x="3030" y="280"/>
                </a:cubicBezTo>
                <a:cubicBezTo>
                  <a:pt x="2997" y="280"/>
                  <a:pt x="2970" y="385"/>
                  <a:pt x="2970" y="514"/>
                </a:cubicBezTo>
                <a:cubicBezTo>
                  <a:pt x="2970" y="579"/>
                  <a:pt x="2977" y="638"/>
                  <a:pt x="2988" y="680"/>
                </a:cubicBezTo>
                <a:cubicBezTo>
                  <a:pt x="2900" y="680"/>
                  <a:pt x="2900" y="680"/>
                  <a:pt x="2900" y="680"/>
                </a:cubicBezTo>
                <a:cubicBezTo>
                  <a:pt x="2911" y="638"/>
                  <a:pt x="2918" y="579"/>
                  <a:pt x="2918" y="514"/>
                </a:cubicBezTo>
                <a:cubicBezTo>
                  <a:pt x="2918" y="385"/>
                  <a:pt x="2891" y="280"/>
                  <a:pt x="2858" y="280"/>
                </a:cubicBezTo>
                <a:cubicBezTo>
                  <a:pt x="2825" y="280"/>
                  <a:pt x="2798" y="385"/>
                  <a:pt x="2798" y="514"/>
                </a:cubicBezTo>
                <a:cubicBezTo>
                  <a:pt x="2798" y="579"/>
                  <a:pt x="2805" y="638"/>
                  <a:pt x="2816" y="680"/>
                </a:cubicBezTo>
                <a:cubicBezTo>
                  <a:pt x="2599" y="680"/>
                  <a:pt x="2599" y="680"/>
                  <a:pt x="2599" y="680"/>
                </a:cubicBezTo>
                <a:cubicBezTo>
                  <a:pt x="2609" y="645"/>
                  <a:pt x="2614" y="605"/>
                  <a:pt x="2614" y="562"/>
                </a:cubicBezTo>
                <a:cubicBezTo>
                  <a:pt x="2614" y="433"/>
                  <a:pt x="2566" y="328"/>
                  <a:pt x="2506" y="328"/>
                </a:cubicBezTo>
                <a:cubicBezTo>
                  <a:pt x="2455" y="328"/>
                  <a:pt x="2412" y="405"/>
                  <a:pt x="2401" y="509"/>
                </a:cubicBezTo>
                <a:cubicBezTo>
                  <a:pt x="2372" y="485"/>
                  <a:pt x="2334" y="479"/>
                  <a:pt x="2299" y="488"/>
                </a:cubicBezTo>
                <a:cubicBezTo>
                  <a:pt x="2301" y="481"/>
                  <a:pt x="2302" y="474"/>
                  <a:pt x="2302" y="466"/>
                </a:cubicBezTo>
                <a:cubicBezTo>
                  <a:pt x="2302" y="414"/>
                  <a:pt x="2260" y="372"/>
                  <a:pt x="2208" y="372"/>
                </a:cubicBezTo>
                <a:cubicBezTo>
                  <a:pt x="2156" y="372"/>
                  <a:pt x="2114" y="414"/>
                  <a:pt x="2114" y="466"/>
                </a:cubicBezTo>
                <a:cubicBezTo>
                  <a:pt x="2114" y="473"/>
                  <a:pt x="2115" y="479"/>
                  <a:pt x="2116" y="486"/>
                </a:cubicBezTo>
                <a:cubicBezTo>
                  <a:pt x="2036" y="496"/>
                  <a:pt x="1974" y="565"/>
                  <a:pt x="1974" y="648"/>
                </a:cubicBezTo>
                <a:cubicBezTo>
                  <a:pt x="1974" y="659"/>
                  <a:pt x="1975" y="670"/>
                  <a:pt x="1977" y="680"/>
                </a:cubicBezTo>
                <a:cubicBezTo>
                  <a:pt x="1514" y="680"/>
                  <a:pt x="1514" y="680"/>
                  <a:pt x="1514" y="680"/>
                </a:cubicBezTo>
                <a:cubicBezTo>
                  <a:pt x="1514" y="560"/>
                  <a:pt x="1514" y="560"/>
                  <a:pt x="1514" y="560"/>
                </a:cubicBezTo>
                <a:cubicBezTo>
                  <a:pt x="1532" y="559"/>
                  <a:pt x="1549" y="556"/>
                  <a:pt x="1566" y="551"/>
                </a:cubicBezTo>
                <a:cubicBezTo>
                  <a:pt x="1585" y="557"/>
                  <a:pt x="1605" y="560"/>
                  <a:pt x="1626" y="560"/>
                </a:cubicBezTo>
                <a:cubicBezTo>
                  <a:pt x="1715" y="560"/>
                  <a:pt x="1791" y="507"/>
                  <a:pt x="1824" y="430"/>
                </a:cubicBezTo>
                <a:cubicBezTo>
                  <a:pt x="1848" y="396"/>
                  <a:pt x="1862" y="353"/>
                  <a:pt x="1862" y="308"/>
                </a:cubicBezTo>
                <a:cubicBezTo>
                  <a:pt x="1862" y="190"/>
                  <a:pt x="1768" y="95"/>
                  <a:pt x="1651" y="92"/>
                </a:cubicBezTo>
                <a:cubicBezTo>
                  <a:pt x="1612" y="36"/>
                  <a:pt x="1547" y="0"/>
                  <a:pt x="1474" y="0"/>
                </a:cubicBezTo>
                <a:cubicBezTo>
                  <a:pt x="1402" y="0"/>
                  <a:pt x="1338" y="35"/>
                  <a:pt x="1299" y="89"/>
                </a:cubicBezTo>
                <a:cubicBezTo>
                  <a:pt x="1191" y="101"/>
                  <a:pt x="1106" y="192"/>
                  <a:pt x="1106" y="304"/>
                </a:cubicBezTo>
                <a:cubicBezTo>
                  <a:pt x="1106" y="423"/>
                  <a:pt x="1203" y="520"/>
                  <a:pt x="1322" y="520"/>
                </a:cubicBezTo>
                <a:cubicBezTo>
                  <a:pt x="1339" y="520"/>
                  <a:pt x="1356" y="518"/>
                  <a:pt x="1373" y="514"/>
                </a:cubicBezTo>
                <a:cubicBezTo>
                  <a:pt x="1395" y="532"/>
                  <a:pt x="1422" y="545"/>
                  <a:pt x="1450" y="553"/>
                </a:cubicBezTo>
                <a:cubicBezTo>
                  <a:pt x="1450" y="680"/>
                  <a:pt x="1450" y="680"/>
                  <a:pt x="1450" y="680"/>
                </a:cubicBezTo>
                <a:cubicBezTo>
                  <a:pt x="950" y="680"/>
                  <a:pt x="950" y="680"/>
                  <a:pt x="950" y="680"/>
                </a:cubicBezTo>
                <a:cubicBezTo>
                  <a:pt x="950" y="400"/>
                  <a:pt x="950" y="400"/>
                  <a:pt x="950" y="400"/>
                </a:cubicBezTo>
                <a:cubicBezTo>
                  <a:pt x="950" y="400"/>
                  <a:pt x="954" y="260"/>
                  <a:pt x="798" y="264"/>
                </a:cubicBezTo>
                <a:cubicBezTo>
                  <a:pt x="642" y="268"/>
                  <a:pt x="654" y="368"/>
                  <a:pt x="654" y="368"/>
                </a:cubicBezTo>
                <a:cubicBezTo>
                  <a:pt x="654" y="480"/>
                  <a:pt x="654" y="480"/>
                  <a:pt x="654" y="480"/>
                </a:cubicBezTo>
                <a:cubicBezTo>
                  <a:pt x="510" y="480"/>
                  <a:pt x="510" y="480"/>
                  <a:pt x="510" y="480"/>
                </a:cubicBezTo>
                <a:cubicBezTo>
                  <a:pt x="510" y="320"/>
                  <a:pt x="510" y="320"/>
                  <a:pt x="510" y="320"/>
                </a:cubicBezTo>
                <a:cubicBezTo>
                  <a:pt x="326" y="168"/>
                  <a:pt x="326" y="168"/>
                  <a:pt x="326" y="168"/>
                </a:cubicBezTo>
                <a:cubicBezTo>
                  <a:pt x="0" y="162"/>
                  <a:pt x="0" y="162"/>
                  <a:pt x="0" y="162"/>
                </a:cubicBezTo>
                <a:cubicBezTo>
                  <a:pt x="0" y="338"/>
                  <a:pt x="0" y="338"/>
                  <a:pt x="0" y="338"/>
                </a:cubicBezTo>
                <a:cubicBezTo>
                  <a:pt x="380" y="338"/>
                  <a:pt x="380" y="338"/>
                  <a:pt x="380" y="338"/>
                </a:cubicBezTo>
                <a:cubicBezTo>
                  <a:pt x="380" y="418"/>
                  <a:pt x="380" y="418"/>
                  <a:pt x="380" y="418"/>
                </a:cubicBezTo>
                <a:cubicBezTo>
                  <a:pt x="0" y="418"/>
                  <a:pt x="0" y="418"/>
                  <a:pt x="0" y="418"/>
                </a:cubicBezTo>
                <a:cubicBezTo>
                  <a:pt x="0" y="452"/>
                  <a:pt x="0" y="452"/>
                  <a:pt x="0" y="452"/>
                </a:cubicBezTo>
                <a:cubicBezTo>
                  <a:pt x="380" y="452"/>
                  <a:pt x="380" y="452"/>
                  <a:pt x="380" y="452"/>
                </a:cubicBezTo>
                <a:cubicBezTo>
                  <a:pt x="380" y="532"/>
                  <a:pt x="380" y="532"/>
                  <a:pt x="380" y="532"/>
                </a:cubicBezTo>
                <a:cubicBezTo>
                  <a:pt x="0" y="532"/>
                  <a:pt x="0" y="532"/>
                  <a:pt x="0" y="532"/>
                </a:cubicBezTo>
                <a:cubicBezTo>
                  <a:pt x="0" y="566"/>
                  <a:pt x="0" y="566"/>
                  <a:pt x="0" y="566"/>
                </a:cubicBezTo>
                <a:cubicBezTo>
                  <a:pt x="380" y="566"/>
                  <a:pt x="380" y="566"/>
                  <a:pt x="380" y="566"/>
                </a:cubicBezTo>
                <a:cubicBezTo>
                  <a:pt x="380" y="646"/>
                  <a:pt x="380" y="646"/>
                  <a:pt x="380" y="646"/>
                </a:cubicBezTo>
                <a:cubicBezTo>
                  <a:pt x="0" y="646"/>
                  <a:pt x="0" y="646"/>
                  <a:pt x="0" y="646"/>
                </a:cubicBezTo>
                <a:cubicBezTo>
                  <a:pt x="0" y="1462"/>
                  <a:pt x="0" y="1462"/>
                  <a:pt x="0" y="1462"/>
                </a:cubicBezTo>
                <a:cubicBezTo>
                  <a:pt x="7680" y="1462"/>
                  <a:pt x="7680" y="1462"/>
                  <a:pt x="7680" y="1462"/>
                </a:cubicBezTo>
                <a:cubicBezTo>
                  <a:pt x="7680" y="732"/>
                  <a:pt x="7680" y="732"/>
                  <a:pt x="7680" y="732"/>
                </a:cubicBezTo>
                <a:cubicBezTo>
                  <a:pt x="7680" y="680"/>
                  <a:pt x="7680" y="680"/>
                  <a:pt x="7680" y="680"/>
                </a:cubicBezTo>
                <a:cubicBezTo>
                  <a:pt x="7680" y="520"/>
                  <a:pt x="7680" y="520"/>
                  <a:pt x="7680" y="520"/>
                </a:cubicBezTo>
                <a:cubicBezTo>
                  <a:pt x="7680" y="272"/>
                  <a:pt x="7680" y="272"/>
                  <a:pt x="7680" y="272"/>
                </a:cubicBezTo>
                <a:lnTo>
                  <a:pt x="7525" y="520"/>
                </a:lnTo>
                <a:close/>
                <a:moveTo>
                  <a:pt x="908" y="678"/>
                </a:moveTo>
                <a:cubicBezTo>
                  <a:pt x="684" y="678"/>
                  <a:pt x="684" y="678"/>
                  <a:pt x="684" y="678"/>
                </a:cubicBezTo>
                <a:cubicBezTo>
                  <a:pt x="684" y="598"/>
                  <a:pt x="684" y="598"/>
                  <a:pt x="684" y="598"/>
                </a:cubicBezTo>
                <a:cubicBezTo>
                  <a:pt x="908" y="598"/>
                  <a:pt x="908" y="598"/>
                  <a:pt x="908" y="598"/>
                </a:cubicBezTo>
                <a:lnTo>
                  <a:pt x="908" y="678"/>
                </a:lnTo>
                <a:close/>
                <a:moveTo>
                  <a:pt x="908" y="566"/>
                </a:moveTo>
                <a:cubicBezTo>
                  <a:pt x="684" y="566"/>
                  <a:pt x="684" y="566"/>
                  <a:pt x="684" y="566"/>
                </a:cubicBezTo>
                <a:cubicBezTo>
                  <a:pt x="684" y="486"/>
                  <a:pt x="684" y="486"/>
                  <a:pt x="684" y="486"/>
                </a:cubicBezTo>
                <a:cubicBezTo>
                  <a:pt x="908" y="486"/>
                  <a:pt x="908" y="486"/>
                  <a:pt x="908" y="486"/>
                </a:cubicBezTo>
                <a:lnTo>
                  <a:pt x="908" y="566"/>
                </a:lnTo>
                <a:close/>
                <a:moveTo>
                  <a:pt x="908" y="454"/>
                </a:moveTo>
                <a:cubicBezTo>
                  <a:pt x="684" y="454"/>
                  <a:pt x="684" y="454"/>
                  <a:pt x="684" y="454"/>
                </a:cubicBezTo>
                <a:cubicBezTo>
                  <a:pt x="684" y="374"/>
                  <a:pt x="684" y="374"/>
                  <a:pt x="684" y="374"/>
                </a:cubicBezTo>
                <a:cubicBezTo>
                  <a:pt x="908" y="374"/>
                  <a:pt x="908" y="374"/>
                  <a:pt x="908" y="374"/>
                </a:cubicBezTo>
                <a:lnTo>
                  <a:pt x="908" y="454"/>
                </a:lnTo>
                <a:close/>
                <a:moveTo>
                  <a:pt x="2404" y="680"/>
                </a:moveTo>
                <a:cubicBezTo>
                  <a:pt x="2406" y="678"/>
                  <a:pt x="2408" y="677"/>
                  <a:pt x="2409" y="675"/>
                </a:cubicBezTo>
                <a:cubicBezTo>
                  <a:pt x="2410" y="675"/>
                  <a:pt x="2410" y="674"/>
                  <a:pt x="2411" y="673"/>
                </a:cubicBezTo>
                <a:cubicBezTo>
                  <a:pt x="2412" y="676"/>
                  <a:pt x="2412" y="678"/>
                  <a:pt x="2413" y="680"/>
                </a:cubicBezTo>
                <a:lnTo>
                  <a:pt x="2404" y="680"/>
                </a:lnTo>
                <a:close/>
              </a:path>
            </a:pathLst>
          </a:custGeom>
          <a:gradFill>
            <a:gsLst>
              <a:gs pos="4000">
                <a:srgbClr val="523089"/>
              </a:gs>
              <a:gs pos="100000">
                <a:srgbClr val="65ADA8"/>
              </a:gs>
            </a:gsLst>
            <a:lin ang="0" scaled="0"/>
          </a:gradFill>
          <a:ln>
            <a:noFill/>
          </a:ln>
          <a:effectLst>
            <a:outerShdw sx="1000" sy="1000" algn="br" rotWithShape="0">
              <a:prstClr val="black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EFE3981-8EA0-494C-BC41-314C97F4E370}"/>
              </a:ext>
            </a:extLst>
          </p:cNvPr>
          <p:cNvSpPr/>
          <p:nvPr/>
        </p:nvSpPr>
        <p:spPr>
          <a:xfrm>
            <a:off x="7353307" y="3678709"/>
            <a:ext cx="1090863" cy="1090863"/>
          </a:xfrm>
          <a:prstGeom prst="ellipse">
            <a:avLst/>
          </a:prstGeom>
          <a:solidFill>
            <a:srgbClr val="65A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3BE949D-76EC-4D0F-9E3F-B6F9F6DC7A39}"/>
              </a:ext>
            </a:extLst>
          </p:cNvPr>
          <p:cNvSpPr/>
          <p:nvPr/>
        </p:nvSpPr>
        <p:spPr>
          <a:xfrm>
            <a:off x="3887405" y="2578939"/>
            <a:ext cx="1090863" cy="1090863"/>
          </a:xfrm>
          <a:prstGeom prst="ellipse">
            <a:avLst/>
          </a:prstGeom>
          <a:solidFill>
            <a:srgbClr val="58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B905621-F4A2-4B12-95A7-98F7273BC45E}"/>
              </a:ext>
            </a:extLst>
          </p:cNvPr>
          <p:cNvSpPr/>
          <p:nvPr/>
        </p:nvSpPr>
        <p:spPr>
          <a:xfrm>
            <a:off x="332862" y="1312319"/>
            <a:ext cx="1090863" cy="1090863"/>
          </a:xfrm>
          <a:prstGeom prst="ellipse">
            <a:avLst/>
          </a:prstGeom>
          <a:solidFill>
            <a:srgbClr val="554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062C5C-1202-4B75-9373-D0F5260672D4}"/>
              </a:ext>
            </a:extLst>
          </p:cNvPr>
          <p:cNvSpPr txBox="1"/>
          <p:nvPr/>
        </p:nvSpPr>
        <p:spPr>
          <a:xfrm>
            <a:off x="7642064" y="3839419"/>
            <a:ext cx="513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3</a:t>
            </a:r>
            <a:endParaRPr lang="en-US" sz="44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27AD1D-AC6F-4D61-AC93-0849AA4E7928}"/>
              </a:ext>
            </a:extLst>
          </p:cNvPr>
          <p:cNvSpPr txBox="1"/>
          <p:nvPr/>
        </p:nvSpPr>
        <p:spPr>
          <a:xfrm>
            <a:off x="4176162" y="2739649"/>
            <a:ext cx="513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2</a:t>
            </a:r>
            <a:endParaRPr lang="en-US" sz="44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D41ECC-94AB-4155-A159-01664F174155}"/>
              </a:ext>
            </a:extLst>
          </p:cNvPr>
          <p:cNvSpPr txBox="1"/>
          <p:nvPr/>
        </p:nvSpPr>
        <p:spPr>
          <a:xfrm>
            <a:off x="621619" y="1473029"/>
            <a:ext cx="5133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dirty="0">
                <a:solidFill>
                  <a:schemeClr val="bg1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1</a:t>
            </a:r>
            <a:endParaRPr lang="en-US" sz="4400" dirty="0">
              <a:solidFill>
                <a:schemeClr val="bg1"/>
              </a:solidFill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CF0E6A17-28A3-4E5C-AA08-986D6C44678C}"/>
              </a:ext>
            </a:extLst>
          </p:cNvPr>
          <p:cNvSpPr txBox="1">
            <a:spLocks/>
          </p:cNvSpPr>
          <p:nvPr/>
        </p:nvSpPr>
        <p:spPr>
          <a:xfrm>
            <a:off x="8732928" y="3727752"/>
            <a:ext cx="3104980" cy="12025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60"/>
              </a:lnSpc>
              <a:buNone/>
            </a:pPr>
            <a:r>
              <a:rPr lang="cs-CZ" altLang="ja-JP" sz="2000" b="1" dirty="0">
                <a:solidFill>
                  <a:srgbClr val="355E7A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stejné šířkové uspořádání komunikace jako v extravilánu</a:t>
            </a:r>
            <a:endParaRPr lang="en-US" sz="2000" b="1" dirty="0">
              <a:solidFill>
                <a:srgbClr val="355E7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40CBF5A-11EB-4045-9272-026E7D663637}"/>
              </a:ext>
            </a:extLst>
          </p:cNvPr>
          <p:cNvSpPr txBox="1">
            <a:spLocks/>
          </p:cNvSpPr>
          <p:nvPr/>
        </p:nvSpPr>
        <p:spPr>
          <a:xfrm>
            <a:off x="4978266" y="2582355"/>
            <a:ext cx="2911238" cy="120253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60"/>
              </a:lnSpc>
              <a:buNone/>
            </a:pPr>
            <a:r>
              <a:rPr lang="cs-CZ" altLang="ja-JP" sz="2000" b="1" dirty="0">
                <a:solidFill>
                  <a:srgbClr val="355E7A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absence stavebních prvků pro usnadnění přecházení</a:t>
            </a:r>
            <a:endParaRPr lang="en-US" sz="2000" b="1" dirty="0">
              <a:solidFill>
                <a:srgbClr val="355E7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727B62E0-7348-4C1D-83F5-72245301366A}"/>
              </a:ext>
            </a:extLst>
          </p:cNvPr>
          <p:cNvSpPr txBox="1">
            <a:spLocks/>
          </p:cNvSpPr>
          <p:nvPr/>
        </p:nvSpPr>
        <p:spPr>
          <a:xfrm>
            <a:off x="1512366" y="1489097"/>
            <a:ext cx="2911238" cy="120253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160"/>
              </a:lnSpc>
              <a:buNone/>
            </a:pPr>
            <a:r>
              <a:rPr lang="cs-CZ" altLang="ja-JP" sz="2000" b="1" dirty="0">
                <a:solidFill>
                  <a:srgbClr val="355E7A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úzké nebo chybějící chodníky</a:t>
            </a:r>
            <a:endParaRPr lang="en-US" sz="2000" b="1" dirty="0">
              <a:solidFill>
                <a:srgbClr val="355E7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C873C-4420-4A57-B42C-A5D53864B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Zvuk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1104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39530">
        <p159:morph option="byObject"/>
      </p:transition>
    </mc:Choice>
    <mc:Fallback>
      <p:transition spd="slow" advTm="395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Graf 16"/>
          <p:cNvGraphicFramePr>
            <a:graphicFrameLocks/>
          </p:cNvGraphicFramePr>
          <p:nvPr>
            <p:extLst/>
          </p:nvPr>
        </p:nvGraphicFramePr>
        <p:xfrm>
          <a:off x="648711" y="-95873"/>
          <a:ext cx="11226457" cy="687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8" name="Obdélník 37"/>
          <p:cNvSpPr/>
          <p:nvPr/>
        </p:nvSpPr>
        <p:spPr>
          <a:xfrm>
            <a:off x="0" y="0"/>
            <a:ext cx="648711" cy="6858000"/>
          </a:xfrm>
          <a:prstGeom prst="rect">
            <a:avLst/>
          </a:prstGeom>
          <a:solidFill>
            <a:srgbClr val="4D5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TextovéPole 38"/>
          <p:cNvSpPr txBox="1"/>
          <p:nvPr/>
        </p:nvSpPr>
        <p:spPr>
          <a:xfrm>
            <a:off x="94713" y="0"/>
            <a:ext cx="492443" cy="6858000"/>
          </a:xfrm>
          <a:prstGeom prst="rect">
            <a:avLst/>
          </a:prstGeom>
          <a:noFill/>
        </p:spPr>
        <p:txBody>
          <a:bodyPr vert="vert270" wrap="square" rtlCol="0" anchor="ctr" anchorCtr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Arial Black" panose="020B0A04020102020204" pitchFamily="34" charset="0"/>
              </a:rPr>
              <a:t>ZÁKLADNÍ UKAZATELE – POČET NEHOD</a:t>
            </a:r>
          </a:p>
        </p:txBody>
      </p:sp>
      <p:sp>
        <p:nvSpPr>
          <p:cNvPr id="44" name="Obdélník 43"/>
          <p:cNvSpPr/>
          <p:nvPr/>
        </p:nvSpPr>
        <p:spPr>
          <a:xfrm>
            <a:off x="648711" y="6315075"/>
            <a:ext cx="11409939" cy="36000"/>
          </a:xfrm>
          <a:prstGeom prst="rect">
            <a:avLst/>
          </a:prstGeom>
          <a:solidFill>
            <a:srgbClr val="4D5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TextovéPole 44"/>
          <p:cNvSpPr txBox="1"/>
          <p:nvPr/>
        </p:nvSpPr>
        <p:spPr>
          <a:xfrm>
            <a:off x="935254" y="6435260"/>
            <a:ext cx="7586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4D5C80"/>
                </a:solidFill>
                <a:latin typeface="Arial Black" panose="020B0A04020102020204" pitchFamily="34" charset="0"/>
              </a:rPr>
              <a:t>VÝVOJ DOPRAVNÍ NEHODOVOSTI V ROCE 2020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664127" y="344129"/>
            <a:ext cx="5918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(1999)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8768736" y="941439"/>
            <a:ext cx="5918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(2005)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9477619" y="4659155"/>
            <a:ext cx="5918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(2009)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1702132" y="4180768"/>
            <a:ext cx="5918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1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(1966)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4043979" y="3800322"/>
            <a:ext cx="5918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1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(1979)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4573894" y="4834317"/>
            <a:ext cx="5918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1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(1982)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1861984" y="5370055"/>
            <a:ext cx="5918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1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(1967)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714233" y="5574696"/>
            <a:ext cx="5918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1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(1961)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1329209" y="3167390"/>
            <a:ext cx="5918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(2019)</a:t>
            </a:r>
          </a:p>
        </p:txBody>
      </p:sp>
      <p:pic>
        <p:nvPicPr>
          <p:cNvPr id="18" name="Obrázek 17">
            <a:extLst>
              <a:ext uri="{FF2B5EF4-FFF2-40B4-BE49-F238E27FC236}">
                <a16:creationId xmlns:a16="http://schemas.microsoft.com/office/drawing/2014/main" id="{541F279F-A836-4AE9-A00D-5F0CB0416E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651" y="5240639"/>
            <a:ext cx="1172258" cy="1019072"/>
          </a:xfrm>
          <a:prstGeom prst="rect">
            <a:avLst/>
          </a:prstGeom>
        </p:spPr>
      </p:pic>
      <p:sp>
        <p:nvSpPr>
          <p:cNvPr id="19" name="TextovéPole 18"/>
          <p:cNvSpPr txBox="1"/>
          <p:nvPr/>
        </p:nvSpPr>
        <p:spPr>
          <a:xfrm>
            <a:off x="7612831" y="516855"/>
            <a:ext cx="694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225 690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8717439" y="1127608"/>
            <a:ext cx="6944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199 262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11277912" y="3353559"/>
            <a:ext cx="6944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1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107 572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9465596" y="4474734"/>
            <a:ext cx="6158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74 815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4557785" y="4659155"/>
            <a:ext cx="6158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1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64 358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4031957" y="3973048"/>
            <a:ext cx="6158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1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82 040</a:t>
            </a:r>
          </a:p>
        </p:txBody>
      </p:sp>
      <p:sp>
        <p:nvSpPr>
          <p:cNvPr id="25" name="TextovéPole 24"/>
          <p:cNvSpPr txBox="1"/>
          <p:nvPr/>
        </p:nvSpPr>
        <p:spPr>
          <a:xfrm>
            <a:off x="1694770" y="4366937"/>
            <a:ext cx="6158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1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66 045</a:t>
            </a:r>
          </a:p>
        </p:txBody>
      </p:sp>
      <p:sp>
        <p:nvSpPr>
          <p:cNvPr id="26" name="TextovéPole 25"/>
          <p:cNvSpPr txBox="1"/>
          <p:nvPr/>
        </p:nvSpPr>
        <p:spPr>
          <a:xfrm>
            <a:off x="1849962" y="5183886"/>
            <a:ext cx="6158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1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42 412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693571" y="5389777"/>
            <a:ext cx="6158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1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35 842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11470252" y="4166026"/>
            <a:ext cx="5918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(2020)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11458229" y="3981605"/>
            <a:ext cx="61587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1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94 794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5FD6-35CC-4153-9001-A479DA356BD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11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6586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3786">
        <p14:conveyor dir="l"/>
      </p:transition>
    </mc:Choice>
    <mc:Fallback>
      <p:transition spd="slow" advTm="3378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3" name="Graf 42"/>
          <p:cNvGraphicFramePr>
            <a:graphicFrameLocks/>
          </p:cNvGraphicFramePr>
          <p:nvPr>
            <p:extLst/>
          </p:nvPr>
        </p:nvGraphicFramePr>
        <p:xfrm>
          <a:off x="679395" y="2031260"/>
          <a:ext cx="11412418" cy="41838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5" name="Graf 24"/>
          <p:cNvGraphicFramePr>
            <a:graphicFrameLocks/>
          </p:cNvGraphicFramePr>
          <p:nvPr>
            <p:extLst/>
          </p:nvPr>
        </p:nvGraphicFramePr>
        <p:xfrm>
          <a:off x="681870" y="-108407"/>
          <a:ext cx="11348384" cy="3661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8" name="Obdélník 37"/>
          <p:cNvSpPr/>
          <p:nvPr/>
        </p:nvSpPr>
        <p:spPr>
          <a:xfrm>
            <a:off x="0" y="0"/>
            <a:ext cx="648711" cy="6858000"/>
          </a:xfrm>
          <a:prstGeom prst="rect">
            <a:avLst/>
          </a:prstGeom>
          <a:solidFill>
            <a:srgbClr val="4D5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TextovéPole 38"/>
          <p:cNvSpPr txBox="1"/>
          <p:nvPr/>
        </p:nvSpPr>
        <p:spPr>
          <a:xfrm>
            <a:off x="94713" y="0"/>
            <a:ext cx="492443" cy="6858000"/>
          </a:xfrm>
          <a:prstGeom prst="rect">
            <a:avLst/>
          </a:prstGeom>
          <a:noFill/>
        </p:spPr>
        <p:txBody>
          <a:bodyPr vert="vert270" wrap="square" rtlCol="0" anchor="ctr" anchorCtr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Arial Black" panose="020B0A04020102020204" pitchFamily="34" charset="0"/>
              </a:rPr>
              <a:t>ZÁKLADNÍ UKAZATELE – NÁSLEDKY NEHOD</a:t>
            </a:r>
          </a:p>
        </p:txBody>
      </p:sp>
      <p:sp>
        <p:nvSpPr>
          <p:cNvPr id="44" name="Obdélník 43"/>
          <p:cNvSpPr/>
          <p:nvPr/>
        </p:nvSpPr>
        <p:spPr>
          <a:xfrm>
            <a:off x="648711" y="6315075"/>
            <a:ext cx="11409939" cy="36000"/>
          </a:xfrm>
          <a:prstGeom prst="rect">
            <a:avLst/>
          </a:prstGeom>
          <a:solidFill>
            <a:srgbClr val="4D5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TextovéPole 44"/>
          <p:cNvSpPr txBox="1"/>
          <p:nvPr/>
        </p:nvSpPr>
        <p:spPr>
          <a:xfrm>
            <a:off x="935254" y="6435260"/>
            <a:ext cx="7586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4D5C80"/>
                </a:solidFill>
                <a:latin typeface="Arial Black" panose="020B0A04020102020204" pitchFamily="34" charset="0"/>
              </a:rPr>
              <a:t>VÝVOJ DOPRAVNÍ NEHODOVOSTI V ROCE 2020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79395" y="1130741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D3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(1961)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157133" y="200732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D3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(1969)</a:t>
            </a:r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31" r="51120"/>
          <a:stretch/>
        </p:blipFill>
        <p:spPr>
          <a:xfrm>
            <a:off x="795437" y="349848"/>
            <a:ext cx="717755" cy="604244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643591" y="3423157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646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(1961)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1212360" y="2808248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646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(1964)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2159597" y="2808248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646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(1969)</a:t>
            </a:r>
          </a:p>
        </p:txBody>
      </p:sp>
      <p:sp>
        <p:nvSpPr>
          <p:cNvPr id="21" name="TextovéPole 20"/>
          <p:cNvSpPr txBox="1"/>
          <p:nvPr/>
        </p:nvSpPr>
        <p:spPr>
          <a:xfrm>
            <a:off x="5451311" y="5246650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646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(1987)</a:t>
            </a:r>
          </a:p>
        </p:txBody>
      </p:sp>
      <p:sp>
        <p:nvSpPr>
          <p:cNvPr id="22" name="TextovéPole 21"/>
          <p:cNvSpPr txBox="1"/>
          <p:nvPr/>
        </p:nvSpPr>
        <p:spPr>
          <a:xfrm>
            <a:off x="7284807" y="3618456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646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(1997)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9666728" y="5426537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646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(2010)</a:t>
            </a:r>
          </a:p>
        </p:txBody>
      </p:sp>
      <p:sp>
        <p:nvSpPr>
          <p:cNvPr id="24" name="TextovéPole 23"/>
          <p:cNvSpPr txBox="1"/>
          <p:nvPr/>
        </p:nvSpPr>
        <p:spPr>
          <a:xfrm>
            <a:off x="11533725" y="5741044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>
                <a:solidFill>
                  <a:srgbClr val="646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(2020)</a:t>
            </a:r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6" r="23461"/>
          <a:stretch/>
        </p:blipFill>
        <p:spPr>
          <a:xfrm>
            <a:off x="743424" y="4205716"/>
            <a:ext cx="866186" cy="672368"/>
          </a:xfrm>
          <a:prstGeom prst="rect">
            <a:avLst/>
          </a:prstGeom>
        </p:spPr>
      </p:pic>
      <p:sp>
        <p:nvSpPr>
          <p:cNvPr id="27" name="TextovéPole 26"/>
          <p:cNvSpPr txBox="1"/>
          <p:nvPr/>
        </p:nvSpPr>
        <p:spPr>
          <a:xfrm>
            <a:off x="2157133" y="353132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D3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1 758</a:t>
            </a:r>
          </a:p>
        </p:txBody>
      </p:sp>
      <p:sp>
        <p:nvSpPr>
          <p:cNvPr id="28" name="TextovéPole 27"/>
          <p:cNvSpPr txBox="1"/>
          <p:nvPr/>
        </p:nvSpPr>
        <p:spPr>
          <a:xfrm>
            <a:off x="679395" y="1283141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D3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1 192</a:t>
            </a:r>
          </a:p>
        </p:txBody>
      </p:sp>
      <p:sp>
        <p:nvSpPr>
          <p:cNvPr id="29" name="TextovéPole 28"/>
          <p:cNvSpPr txBox="1"/>
          <p:nvPr/>
        </p:nvSpPr>
        <p:spPr>
          <a:xfrm>
            <a:off x="5441895" y="2485546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D3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(1987)</a:t>
            </a:r>
          </a:p>
        </p:txBody>
      </p:sp>
      <p:sp>
        <p:nvSpPr>
          <p:cNvPr id="30" name="TextovéPole 29"/>
          <p:cNvSpPr txBox="1"/>
          <p:nvPr/>
        </p:nvSpPr>
        <p:spPr>
          <a:xfrm>
            <a:off x="5441895" y="2328785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D3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766</a:t>
            </a:r>
          </a:p>
        </p:txBody>
      </p:sp>
      <p:sp>
        <p:nvSpPr>
          <p:cNvPr id="31" name="TextovéPole 30"/>
          <p:cNvSpPr txBox="1"/>
          <p:nvPr/>
        </p:nvSpPr>
        <p:spPr>
          <a:xfrm>
            <a:off x="6712078" y="633792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D3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(1994)</a:t>
            </a:r>
          </a:p>
        </p:txBody>
      </p:sp>
      <p:sp>
        <p:nvSpPr>
          <p:cNvPr id="32" name="TextovéPole 31"/>
          <p:cNvSpPr txBox="1"/>
          <p:nvPr/>
        </p:nvSpPr>
        <p:spPr>
          <a:xfrm>
            <a:off x="6712078" y="786192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D3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1 473</a:t>
            </a:r>
          </a:p>
        </p:txBody>
      </p:sp>
      <p:sp>
        <p:nvSpPr>
          <p:cNvPr id="33" name="TextovéPole 32"/>
          <p:cNvSpPr txBox="1"/>
          <p:nvPr/>
        </p:nvSpPr>
        <p:spPr>
          <a:xfrm>
            <a:off x="9089030" y="1247586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D3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(2007)</a:t>
            </a:r>
          </a:p>
        </p:txBody>
      </p:sp>
      <p:sp>
        <p:nvSpPr>
          <p:cNvPr id="34" name="TextovéPole 33"/>
          <p:cNvSpPr txBox="1"/>
          <p:nvPr/>
        </p:nvSpPr>
        <p:spPr>
          <a:xfrm>
            <a:off x="9089030" y="1399986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D3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1 123</a:t>
            </a:r>
          </a:p>
        </p:txBody>
      </p:sp>
      <p:sp>
        <p:nvSpPr>
          <p:cNvPr id="35" name="TextovéPole 34"/>
          <p:cNvSpPr txBox="1"/>
          <p:nvPr/>
        </p:nvSpPr>
        <p:spPr>
          <a:xfrm>
            <a:off x="8889945" y="2162942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D3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(2006)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8889945" y="2006181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D3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956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10895560" y="2893948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D3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(2017)</a:t>
            </a:r>
          </a:p>
        </p:txBody>
      </p:sp>
      <p:sp>
        <p:nvSpPr>
          <p:cNvPr id="40" name="TextovéPole 39"/>
          <p:cNvSpPr txBox="1"/>
          <p:nvPr/>
        </p:nvSpPr>
        <p:spPr>
          <a:xfrm>
            <a:off x="10895560" y="2737187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D3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502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11476039" y="2983009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D3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(2020)</a:t>
            </a:r>
          </a:p>
        </p:txBody>
      </p:sp>
      <p:sp>
        <p:nvSpPr>
          <p:cNvPr id="42" name="TextovéPole 41"/>
          <p:cNvSpPr txBox="1"/>
          <p:nvPr/>
        </p:nvSpPr>
        <p:spPr>
          <a:xfrm>
            <a:off x="11476039" y="2826248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D36D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460</a:t>
            </a:r>
          </a:p>
        </p:txBody>
      </p:sp>
      <p:sp>
        <p:nvSpPr>
          <p:cNvPr id="46" name="TextovéPole 45"/>
          <p:cNvSpPr txBox="1"/>
          <p:nvPr/>
        </p:nvSpPr>
        <p:spPr>
          <a:xfrm>
            <a:off x="2162466" y="2989028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646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9 258</a:t>
            </a:r>
          </a:p>
        </p:txBody>
      </p:sp>
      <p:sp>
        <p:nvSpPr>
          <p:cNvPr id="47" name="TextovéPole 46"/>
          <p:cNvSpPr txBox="1"/>
          <p:nvPr/>
        </p:nvSpPr>
        <p:spPr>
          <a:xfrm>
            <a:off x="5441894" y="5096804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646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3 456</a:t>
            </a:r>
          </a:p>
        </p:txBody>
      </p:sp>
      <p:sp>
        <p:nvSpPr>
          <p:cNvPr id="48" name="TextovéPole 47"/>
          <p:cNvSpPr txBox="1"/>
          <p:nvPr/>
        </p:nvSpPr>
        <p:spPr>
          <a:xfrm>
            <a:off x="7284807" y="3809165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646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6 632</a:t>
            </a:r>
          </a:p>
        </p:txBody>
      </p:sp>
      <p:sp>
        <p:nvSpPr>
          <p:cNvPr id="49" name="TextovéPole 48"/>
          <p:cNvSpPr txBox="1"/>
          <p:nvPr/>
        </p:nvSpPr>
        <p:spPr>
          <a:xfrm>
            <a:off x="1212360" y="2989028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646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9 225</a:t>
            </a:r>
          </a:p>
        </p:txBody>
      </p:sp>
      <p:sp>
        <p:nvSpPr>
          <p:cNvPr id="50" name="TextovéPole 49"/>
          <p:cNvSpPr txBox="1"/>
          <p:nvPr/>
        </p:nvSpPr>
        <p:spPr>
          <a:xfrm>
            <a:off x="643591" y="3604132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646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7 400</a:t>
            </a:r>
          </a:p>
        </p:txBody>
      </p:sp>
      <p:sp>
        <p:nvSpPr>
          <p:cNvPr id="51" name="TextovéPole 50"/>
          <p:cNvSpPr txBox="1"/>
          <p:nvPr/>
        </p:nvSpPr>
        <p:spPr>
          <a:xfrm>
            <a:off x="9666728" y="5245757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100" b="1" dirty="0">
                <a:solidFill>
                  <a:srgbClr val="646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2 823</a:t>
            </a:r>
          </a:p>
        </p:txBody>
      </p:sp>
      <p:sp>
        <p:nvSpPr>
          <p:cNvPr id="52" name="TextovéPole 51"/>
          <p:cNvSpPr txBox="1"/>
          <p:nvPr/>
        </p:nvSpPr>
        <p:spPr>
          <a:xfrm>
            <a:off x="11533725" y="5557342"/>
            <a:ext cx="6489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100" b="1" dirty="0">
                <a:solidFill>
                  <a:srgbClr val="64646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1 807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5FD6-35CC-4153-9001-A479DA356BD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340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68630">
        <p14:conveyor dir="l"/>
      </p:transition>
    </mc:Choice>
    <mc:Fallback>
      <p:transition spd="slow" advTm="686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délník 43"/>
          <p:cNvSpPr/>
          <p:nvPr/>
        </p:nvSpPr>
        <p:spPr>
          <a:xfrm>
            <a:off x="648711" y="6315075"/>
            <a:ext cx="11409939" cy="36000"/>
          </a:xfrm>
          <a:prstGeom prst="rect">
            <a:avLst/>
          </a:prstGeom>
          <a:solidFill>
            <a:srgbClr val="4D5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TextovéPole 44"/>
          <p:cNvSpPr txBox="1"/>
          <p:nvPr/>
        </p:nvSpPr>
        <p:spPr>
          <a:xfrm>
            <a:off x="935254" y="6435260"/>
            <a:ext cx="7586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4D5C80"/>
                </a:solidFill>
                <a:latin typeface="Arial Black" panose="020B0A04020102020204" pitchFamily="34" charset="0"/>
              </a:rPr>
              <a:t>VÝVOJ DOPRAVNÍ NEHODOVOSTI V ROCE 2020</a:t>
            </a:r>
            <a:endParaRPr lang="cs-CZ" sz="1600" dirty="0">
              <a:solidFill>
                <a:srgbClr val="4D5C80"/>
              </a:solidFill>
              <a:latin typeface="Arial Black" panose="020B0A04020102020204" pitchFamily="34" charset="0"/>
            </a:endParaRPr>
          </a:p>
        </p:txBody>
      </p:sp>
      <p:sp>
        <p:nvSpPr>
          <p:cNvPr id="38" name="Obdélník 37"/>
          <p:cNvSpPr/>
          <p:nvPr/>
        </p:nvSpPr>
        <p:spPr>
          <a:xfrm>
            <a:off x="0" y="0"/>
            <a:ext cx="648711" cy="6858000"/>
          </a:xfrm>
          <a:prstGeom prst="rect">
            <a:avLst/>
          </a:prstGeom>
          <a:solidFill>
            <a:srgbClr val="4D5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TextovéPole 38"/>
          <p:cNvSpPr txBox="1"/>
          <p:nvPr/>
        </p:nvSpPr>
        <p:spPr>
          <a:xfrm>
            <a:off x="94714" y="0"/>
            <a:ext cx="492443" cy="6858000"/>
          </a:xfrm>
          <a:prstGeom prst="rect">
            <a:avLst/>
          </a:prstGeom>
          <a:noFill/>
        </p:spPr>
        <p:txBody>
          <a:bodyPr vert="vert270" wrap="square" rtlCol="0" anchor="ctr" anchorCtr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Arial Black" panose="020B0A04020102020204" pitchFamily="34" charset="0"/>
              </a:rPr>
              <a:t>S</a:t>
            </a:r>
            <a:r>
              <a:rPr lang="cs-CZ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TŘET S PEVNOU PŘEKÁŽKOU</a:t>
            </a:r>
            <a:endParaRPr lang="cs-CZ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8" name="Obrázek 17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606" y="1106060"/>
            <a:ext cx="903383" cy="785276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57" y="4466590"/>
            <a:ext cx="944785" cy="726711"/>
          </a:xfrm>
          <a:prstGeom prst="rect">
            <a:avLst/>
          </a:prstGeom>
        </p:spPr>
      </p:pic>
      <p:grpSp>
        <p:nvGrpSpPr>
          <p:cNvPr id="27" name="Skupina 26"/>
          <p:cNvGrpSpPr/>
          <p:nvPr/>
        </p:nvGrpSpPr>
        <p:grpSpPr>
          <a:xfrm>
            <a:off x="10891778" y="109537"/>
            <a:ext cx="1166872" cy="1017144"/>
            <a:chOff x="10424573" y="154431"/>
            <a:chExt cx="1489091" cy="1298017"/>
          </a:xfrm>
        </p:grpSpPr>
        <p:pic>
          <p:nvPicPr>
            <p:cNvPr id="28" name="Obrázek 27"/>
            <p:cNvPicPr>
              <a:picLocks noChangeAspect="1"/>
            </p:cNvPicPr>
            <p:nvPr/>
          </p:nvPicPr>
          <p:blipFill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9712" y="154431"/>
              <a:ext cx="1153952" cy="1271702"/>
            </a:xfrm>
            <a:prstGeom prst="rect">
              <a:avLst/>
            </a:prstGeom>
          </p:spPr>
        </p:pic>
        <p:pic>
          <p:nvPicPr>
            <p:cNvPr id="29" name="Obrázek 28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38981">
              <a:off x="10424573" y="1087211"/>
              <a:ext cx="893319" cy="365237"/>
            </a:xfrm>
            <a:prstGeom prst="rect">
              <a:avLst/>
            </a:prstGeom>
          </p:spPr>
        </p:pic>
      </p:grpSp>
      <p:graphicFrame>
        <p:nvGraphicFramePr>
          <p:cNvPr id="13" name="Graf 12">
            <a:extLst>
              <a:ext uri="{FF2B5EF4-FFF2-40B4-BE49-F238E27FC236}">
                <a16:creationId xmlns:a16="http://schemas.microsoft.com/office/drawing/2014/main" id="{00000000-0008-0000-0A00-000003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282389" y="223024"/>
          <a:ext cx="10650872" cy="2972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14" name="Graf 13">
            <a:extLst>
              <a:ext uri="{FF2B5EF4-FFF2-40B4-BE49-F238E27FC236}">
                <a16:creationId xmlns:a16="http://schemas.microsoft.com/office/drawing/2014/main" id="{00000000-0008-0000-0A00-000004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282389" y="3429001"/>
          <a:ext cx="10650872" cy="28018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5FD6-35CC-4153-9001-A479DA356BD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57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5756">
        <p14:conveyor dir="l"/>
      </p:transition>
    </mc:Choice>
    <mc:Fallback>
      <p:transition spd="slow" advTm="3575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Obdélník 73"/>
          <p:cNvSpPr/>
          <p:nvPr/>
        </p:nvSpPr>
        <p:spPr>
          <a:xfrm>
            <a:off x="634497" y="3429000"/>
            <a:ext cx="11557503" cy="2922075"/>
          </a:xfrm>
          <a:prstGeom prst="rect">
            <a:avLst/>
          </a:prstGeom>
          <a:solidFill>
            <a:srgbClr val="4D5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Obdélník 43"/>
          <p:cNvSpPr/>
          <p:nvPr/>
        </p:nvSpPr>
        <p:spPr>
          <a:xfrm>
            <a:off x="648711" y="6315075"/>
            <a:ext cx="11409939" cy="36000"/>
          </a:xfrm>
          <a:prstGeom prst="rect">
            <a:avLst/>
          </a:prstGeom>
          <a:solidFill>
            <a:srgbClr val="4D5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TextovéPole 44"/>
          <p:cNvSpPr txBox="1"/>
          <p:nvPr/>
        </p:nvSpPr>
        <p:spPr>
          <a:xfrm>
            <a:off x="935254" y="6435260"/>
            <a:ext cx="7586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4D5C80"/>
                </a:solidFill>
                <a:latin typeface="Arial Black" panose="020B0A04020102020204" pitchFamily="34" charset="0"/>
              </a:rPr>
              <a:t>VÝVOJ DOPRAVNÍ NEHODOVOSTI V ROCE 2020</a:t>
            </a:r>
            <a:endParaRPr lang="cs-CZ" sz="1600" dirty="0">
              <a:solidFill>
                <a:srgbClr val="4D5C80"/>
              </a:solidFill>
              <a:latin typeface="Arial Black" panose="020B0A04020102020204" pitchFamily="34" charset="0"/>
            </a:endParaRPr>
          </a:p>
        </p:txBody>
      </p:sp>
      <p:sp>
        <p:nvSpPr>
          <p:cNvPr id="38" name="Obdélník 37"/>
          <p:cNvSpPr/>
          <p:nvPr/>
        </p:nvSpPr>
        <p:spPr>
          <a:xfrm>
            <a:off x="0" y="0"/>
            <a:ext cx="648711" cy="6858000"/>
          </a:xfrm>
          <a:prstGeom prst="rect">
            <a:avLst/>
          </a:prstGeom>
          <a:solidFill>
            <a:srgbClr val="4D5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TextovéPole 38"/>
          <p:cNvSpPr txBox="1"/>
          <p:nvPr/>
        </p:nvSpPr>
        <p:spPr>
          <a:xfrm>
            <a:off x="94714" y="0"/>
            <a:ext cx="492443" cy="6858000"/>
          </a:xfrm>
          <a:prstGeom prst="rect">
            <a:avLst/>
          </a:prstGeom>
          <a:noFill/>
        </p:spPr>
        <p:txBody>
          <a:bodyPr vert="vert270" wrap="square" rtlCol="0" anchor="ctr" anchorCtr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Arial Black" panose="020B0A04020102020204" pitchFamily="34" charset="0"/>
              </a:rPr>
              <a:t>S</a:t>
            </a:r>
            <a:r>
              <a:rPr lang="cs-CZ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TŘET S PEVNOU PŘEKÁŽKOU</a:t>
            </a:r>
            <a:endParaRPr lang="cs-CZ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Ovál 8"/>
          <p:cNvSpPr/>
          <p:nvPr/>
        </p:nvSpPr>
        <p:spPr>
          <a:xfrm>
            <a:off x="1678002" y="881914"/>
            <a:ext cx="406800" cy="406800"/>
          </a:xfrm>
          <a:prstGeom prst="ellipse">
            <a:avLst/>
          </a:prstGeom>
          <a:solidFill>
            <a:srgbClr val="4D5C8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869028" y="1745637"/>
            <a:ext cx="2001600" cy="2001600"/>
          </a:xfrm>
          <a:prstGeom prst="ellipse">
            <a:avLst/>
          </a:prstGeom>
          <a:solidFill>
            <a:srgbClr val="DFA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3157605" y="831514"/>
            <a:ext cx="486000" cy="486000"/>
          </a:xfrm>
          <a:prstGeom prst="ellipse">
            <a:avLst/>
          </a:prstGeom>
          <a:solidFill>
            <a:srgbClr val="4D5C8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3247719" y="1745637"/>
            <a:ext cx="187200" cy="187200"/>
          </a:xfrm>
          <a:prstGeom prst="ellipse">
            <a:avLst/>
          </a:prstGeom>
          <a:solidFill>
            <a:srgbClr val="DFA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4713008" y="637114"/>
            <a:ext cx="680400" cy="680400"/>
          </a:xfrm>
          <a:prstGeom prst="ellipse">
            <a:avLst/>
          </a:prstGeom>
          <a:solidFill>
            <a:srgbClr val="4D5C8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4930499" y="1745637"/>
            <a:ext cx="216000" cy="216000"/>
          </a:xfrm>
          <a:prstGeom prst="ellipse">
            <a:avLst/>
          </a:prstGeom>
          <a:solidFill>
            <a:srgbClr val="DFA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6512310" y="842314"/>
            <a:ext cx="464400" cy="464400"/>
          </a:xfrm>
          <a:prstGeom prst="ellipse">
            <a:avLst/>
          </a:prstGeom>
          <a:solidFill>
            <a:srgbClr val="4D5C8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/>
          <p:cNvSpPr/>
          <p:nvPr/>
        </p:nvSpPr>
        <p:spPr>
          <a:xfrm>
            <a:off x="6593541" y="1745637"/>
            <a:ext cx="306000" cy="306000"/>
          </a:xfrm>
          <a:prstGeom prst="ellipse">
            <a:avLst/>
          </a:prstGeom>
          <a:solidFill>
            <a:srgbClr val="DFA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/>
          <p:cNvSpPr/>
          <p:nvPr/>
        </p:nvSpPr>
        <p:spPr>
          <a:xfrm>
            <a:off x="8337818" y="889114"/>
            <a:ext cx="403200" cy="403200"/>
          </a:xfrm>
          <a:prstGeom prst="ellipse">
            <a:avLst/>
          </a:prstGeom>
          <a:solidFill>
            <a:srgbClr val="4D5C8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vál 27"/>
          <p:cNvSpPr/>
          <p:nvPr/>
        </p:nvSpPr>
        <p:spPr>
          <a:xfrm>
            <a:off x="8291894" y="1745637"/>
            <a:ext cx="522000" cy="522000"/>
          </a:xfrm>
          <a:prstGeom prst="ellipse">
            <a:avLst/>
          </a:prstGeom>
          <a:solidFill>
            <a:srgbClr val="DFA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5" name="Obrázek 34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28" y="22672"/>
            <a:ext cx="575833" cy="500550"/>
          </a:xfrm>
          <a:prstGeom prst="rect">
            <a:avLst/>
          </a:prstGeom>
        </p:spPr>
      </p:pic>
      <p:pic>
        <p:nvPicPr>
          <p:cNvPr id="36" name="Obrázek 35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605" y="2584375"/>
            <a:ext cx="691973" cy="532251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479276" y="2607938"/>
            <a:ext cx="781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55,6 %</a:t>
            </a:r>
            <a:endParaRPr lang="cs-CZ" sz="1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7" name="TextovéPole 36"/>
          <p:cNvSpPr txBox="1"/>
          <p:nvPr/>
        </p:nvSpPr>
        <p:spPr>
          <a:xfrm>
            <a:off x="3010726" y="2012438"/>
            <a:ext cx="781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>
                <a:solidFill>
                  <a:srgbClr val="DFA884"/>
                </a:solidFill>
                <a:latin typeface="Arial Black" panose="020B0A04020102020204" pitchFamily="34" charset="0"/>
              </a:rPr>
              <a:t>5,1 %</a:t>
            </a:r>
            <a:endParaRPr lang="cs-CZ" sz="1200" dirty="0">
              <a:solidFill>
                <a:srgbClr val="DFA884"/>
              </a:solidFill>
              <a:latin typeface="Arial Black" panose="020B0A04020102020204" pitchFamily="34" charset="0"/>
            </a:endParaRPr>
          </a:p>
        </p:txBody>
      </p:sp>
      <p:sp>
        <p:nvSpPr>
          <p:cNvPr id="40" name="TextovéPole 39"/>
          <p:cNvSpPr txBox="1"/>
          <p:nvPr/>
        </p:nvSpPr>
        <p:spPr>
          <a:xfrm>
            <a:off x="4728253" y="2012439"/>
            <a:ext cx="781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>
                <a:solidFill>
                  <a:srgbClr val="DFA884"/>
                </a:solidFill>
                <a:latin typeface="Arial Black" panose="020B0A04020102020204" pitchFamily="34" charset="0"/>
              </a:rPr>
              <a:t>6,0 %</a:t>
            </a:r>
            <a:endParaRPr lang="cs-CZ" sz="1200" dirty="0">
              <a:solidFill>
                <a:srgbClr val="DFA884"/>
              </a:solidFill>
              <a:latin typeface="Arial Black" panose="020B0A04020102020204" pitchFamily="34" charset="0"/>
            </a:endParaRPr>
          </a:p>
        </p:txBody>
      </p:sp>
      <p:sp>
        <p:nvSpPr>
          <p:cNvPr id="41" name="TextovéPole 40"/>
          <p:cNvSpPr txBox="1"/>
          <p:nvPr/>
        </p:nvSpPr>
        <p:spPr>
          <a:xfrm>
            <a:off x="6349335" y="2041013"/>
            <a:ext cx="781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>
                <a:solidFill>
                  <a:srgbClr val="DFA884"/>
                </a:solidFill>
                <a:latin typeface="Arial Black" panose="020B0A04020102020204" pitchFamily="34" charset="0"/>
              </a:rPr>
              <a:t>8,5 %</a:t>
            </a:r>
            <a:endParaRPr lang="cs-CZ" sz="1200" dirty="0">
              <a:solidFill>
                <a:srgbClr val="DFA884"/>
              </a:solidFill>
              <a:latin typeface="Arial Black" panose="020B0A04020102020204" pitchFamily="34" charset="0"/>
            </a:endParaRPr>
          </a:p>
        </p:txBody>
      </p:sp>
      <p:sp>
        <p:nvSpPr>
          <p:cNvPr id="42" name="TextovéPole 41"/>
          <p:cNvSpPr txBox="1"/>
          <p:nvPr/>
        </p:nvSpPr>
        <p:spPr>
          <a:xfrm>
            <a:off x="8168337" y="2265162"/>
            <a:ext cx="781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>
                <a:solidFill>
                  <a:srgbClr val="DFA884"/>
                </a:solidFill>
                <a:latin typeface="Arial Black" panose="020B0A04020102020204" pitchFamily="34" charset="0"/>
              </a:rPr>
              <a:t>14,5 %</a:t>
            </a:r>
            <a:endParaRPr lang="cs-CZ" sz="1200" dirty="0">
              <a:solidFill>
                <a:srgbClr val="DFA884"/>
              </a:solidFill>
              <a:latin typeface="Arial Black" panose="020B0A04020102020204" pitchFamily="34" charset="0"/>
            </a:endParaRPr>
          </a:p>
        </p:txBody>
      </p:sp>
      <p:sp>
        <p:nvSpPr>
          <p:cNvPr id="43" name="TextovéPole 42"/>
          <p:cNvSpPr txBox="1"/>
          <p:nvPr/>
        </p:nvSpPr>
        <p:spPr>
          <a:xfrm>
            <a:off x="1499273" y="604406"/>
            <a:ext cx="781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smtClean="0">
                <a:solidFill>
                  <a:srgbClr val="717D99"/>
                </a:solidFill>
                <a:latin typeface="Arial Black" panose="020B0A04020102020204" pitchFamily="34" charset="0"/>
              </a:rPr>
              <a:t>11,3 %</a:t>
            </a:r>
            <a:endParaRPr lang="cs-CZ" sz="1200" dirty="0">
              <a:solidFill>
                <a:srgbClr val="717D99"/>
              </a:solidFill>
              <a:latin typeface="Arial Black" panose="020B0A04020102020204" pitchFamily="34" charset="0"/>
            </a:endParaRPr>
          </a:p>
        </p:txBody>
      </p:sp>
      <p:sp>
        <p:nvSpPr>
          <p:cNvPr id="46" name="TextovéPole 45"/>
          <p:cNvSpPr txBox="1"/>
          <p:nvPr/>
        </p:nvSpPr>
        <p:spPr>
          <a:xfrm>
            <a:off x="3025119" y="546763"/>
            <a:ext cx="781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>
                <a:solidFill>
                  <a:srgbClr val="717D99"/>
                </a:solidFill>
                <a:latin typeface="Arial Black" panose="020B0A04020102020204" pitchFamily="34" charset="0"/>
              </a:rPr>
              <a:t>13,5 %</a:t>
            </a:r>
            <a:endParaRPr lang="cs-CZ" sz="1200" dirty="0">
              <a:solidFill>
                <a:srgbClr val="717D99"/>
              </a:solidFill>
              <a:latin typeface="Arial Black" panose="020B0A04020102020204" pitchFamily="34" charset="0"/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4674908" y="328801"/>
            <a:ext cx="781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>
                <a:solidFill>
                  <a:srgbClr val="717D99"/>
                </a:solidFill>
                <a:latin typeface="Arial Black" panose="020B0A04020102020204" pitchFamily="34" charset="0"/>
              </a:rPr>
              <a:t>18,9 %</a:t>
            </a:r>
            <a:endParaRPr lang="cs-CZ" sz="1200" dirty="0">
              <a:solidFill>
                <a:srgbClr val="717D99"/>
              </a:solidFill>
              <a:latin typeface="Arial Black" panose="020B0A04020102020204" pitchFamily="34" charset="0"/>
            </a:endParaRPr>
          </a:p>
        </p:txBody>
      </p:sp>
      <p:sp>
        <p:nvSpPr>
          <p:cNvPr id="48" name="TextovéPole 47"/>
          <p:cNvSpPr txBox="1"/>
          <p:nvPr/>
        </p:nvSpPr>
        <p:spPr>
          <a:xfrm>
            <a:off x="6363728" y="523222"/>
            <a:ext cx="781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>
                <a:solidFill>
                  <a:srgbClr val="717D99"/>
                </a:solidFill>
                <a:latin typeface="Arial Black" panose="020B0A04020102020204" pitchFamily="34" charset="0"/>
              </a:rPr>
              <a:t>12,9 %</a:t>
            </a:r>
            <a:endParaRPr lang="cs-CZ" sz="1200" dirty="0">
              <a:solidFill>
                <a:srgbClr val="717D99"/>
              </a:solidFill>
              <a:latin typeface="Arial Black" panose="020B0A04020102020204" pitchFamily="34" charset="0"/>
            </a:endParaRPr>
          </a:p>
        </p:txBody>
      </p:sp>
      <p:sp>
        <p:nvSpPr>
          <p:cNvPr id="49" name="TextovéPole 48"/>
          <p:cNvSpPr txBox="1"/>
          <p:nvPr/>
        </p:nvSpPr>
        <p:spPr>
          <a:xfrm>
            <a:off x="8152465" y="564357"/>
            <a:ext cx="781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200" dirty="0" smtClean="0">
                <a:solidFill>
                  <a:srgbClr val="717D99"/>
                </a:solidFill>
                <a:latin typeface="Arial Black" panose="020B0A04020102020204" pitchFamily="34" charset="0"/>
              </a:rPr>
              <a:t>11,2 %</a:t>
            </a:r>
            <a:endParaRPr lang="cs-CZ" sz="1200" dirty="0">
              <a:solidFill>
                <a:srgbClr val="717D99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4" name="Přímá spojnice se šipkou 13"/>
          <p:cNvCxnSpPr>
            <a:stCxn id="36" idx="1"/>
          </p:cNvCxnSpPr>
          <p:nvPr/>
        </p:nvCxnSpPr>
        <p:spPr>
          <a:xfrm flipH="1" flipV="1">
            <a:off x="6820425" y="2836016"/>
            <a:ext cx="1959180" cy="14485"/>
          </a:xfrm>
          <a:prstGeom prst="straightConnector1">
            <a:avLst/>
          </a:prstGeom>
          <a:ln w="28575">
            <a:solidFill>
              <a:srgbClr val="DFA8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Přímá spojnice se šipkou 50"/>
          <p:cNvCxnSpPr>
            <a:stCxn id="35" idx="3"/>
          </p:cNvCxnSpPr>
          <p:nvPr/>
        </p:nvCxnSpPr>
        <p:spPr>
          <a:xfrm>
            <a:off x="1444861" y="272947"/>
            <a:ext cx="2607143" cy="0"/>
          </a:xfrm>
          <a:prstGeom prst="straightConnector1">
            <a:avLst/>
          </a:prstGeom>
          <a:ln w="28575">
            <a:solidFill>
              <a:srgbClr val="717D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Obrázek 53"/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370" y="1356669"/>
            <a:ext cx="119806" cy="286173"/>
          </a:xfrm>
          <a:prstGeom prst="rect">
            <a:avLst/>
          </a:prstGeom>
        </p:spPr>
      </p:pic>
      <p:pic>
        <p:nvPicPr>
          <p:cNvPr id="55" name="Obrázek 54"/>
          <p:cNvPicPr>
            <a:picLocks noChangeAspect="1"/>
          </p:cNvPicPr>
          <p:nvPr/>
        </p:nvPicPr>
        <p:blipFill>
          <a:blip r:embed="rId7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932" y="1359165"/>
            <a:ext cx="157498" cy="302727"/>
          </a:xfrm>
          <a:prstGeom prst="rect">
            <a:avLst/>
          </a:prstGeom>
        </p:spPr>
      </p:pic>
      <p:pic>
        <p:nvPicPr>
          <p:cNvPr id="56" name="Obrázek 55"/>
          <p:cNvPicPr>
            <a:picLocks noChangeAspect="1"/>
          </p:cNvPicPr>
          <p:nvPr/>
        </p:nvPicPr>
        <p:blipFill>
          <a:blip r:embed="rId8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225" y="1337483"/>
            <a:ext cx="322479" cy="355385"/>
          </a:xfrm>
          <a:prstGeom prst="rect">
            <a:avLst/>
          </a:prstGeom>
        </p:spPr>
      </p:pic>
      <p:pic>
        <p:nvPicPr>
          <p:cNvPr id="57" name="Obrázek 56"/>
          <p:cNvPicPr>
            <a:picLocks noChangeAspect="1"/>
          </p:cNvPicPr>
          <p:nvPr/>
        </p:nvPicPr>
        <p:blipFill>
          <a:blip r:embed="rId9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206" y="1415171"/>
            <a:ext cx="391407" cy="252400"/>
          </a:xfrm>
          <a:prstGeom prst="rect">
            <a:avLst/>
          </a:prstGeom>
        </p:spPr>
      </p:pic>
      <p:pic>
        <p:nvPicPr>
          <p:cNvPr id="58" name="Obrázek 57"/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989" y="1435566"/>
            <a:ext cx="395616" cy="159218"/>
          </a:xfrm>
          <a:prstGeom prst="rect">
            <a:avLst/>
          </a:prstGeom>
        </p:spPr>
      </p:pic>
      <p:cxnSp>
        <p:nvCxnSpPr>
          <p:cNvPr id="60" name="Přímá spojnice 59"/>
          <p:cNvCxnSpPr/>
          <p:nvPr/>
        </p:nvCxnSpPr>
        <p:spPr>
          <a:xfrm>
            <a:off x="869028" y="1328089"/>
            <a:ext cx="8602550" cy="0"/>
          </a:xfrm>
          <a:prstGeom prst="line">
            <a:avLst/>
          </a:prstGeom>
          <a:ln>
            <a:solidFill>
              <a:srgbClr val="717D9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Přímá spojnice 60"/>
          <p:cNvCxnSpPr/>
          <p:nvPr/>
        </p:nvCxnSpPr>
        <p:spPr>
          <a:xfrm>
            <a:off x="869028" y="1705108"/>
            <a:ext cx="8602550" cy="0"/>
          </a:xfrm>
          <a:prstGeom prst="line">
            <a:avLst/>
          </a:prstGeom>
          <a:ln>
            <a:solidFill>
              <a:srgbClr val="DFA8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Skupina 66"/>
          <p:cNvGrpSpPr/>
          <p:nvPr/>
        </p:nvGrpSpPr>
        <p:grpSpPr>
          <a:xfrm>
            <a:off x="808440" y="4712266"/>
            <a:ext cx="3908071" cy="1464666"/>
            <a:chOff x="3993353" y="2935860"/>
            <a:chExt cx="7333521" cy="2748455"/>
          </a:xfrm>
        </p:grpSpPr>
        <p:pic>
          <p:nvPicPr>
            <p:cNvPr id="2" name="Obrázek 1"/>
            <p:cNvPicPr>
              <a:picLocks noChangeAspect="1"/>
            </p:cNvPicPr>
            <p:nvPr/>
          </p:nvPicPr>
          <p:blipFill>
            <a:blip r:embed="rId11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9452" y="3548906"/>
              <a:ext cx="145816" cy="348302"/>
            </a:xfrm>
            <a:prstGeom prst="rect">
              <a:avLst/>
            </a:prstGeom>
          </p:spPr>
        </p:pic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12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1753" y="4108780"/>
              <a:ext cx="181215" cy="348313"/>
            </a:xfrm>
            <a:prstGeom prst="rect">
              <a:avLst/>
            </a:prstGeom>
          </p:spPr>
        </p:pic>
        <p:pic>
          <p:nvPicPr>
            <p:cNvPr id="4" name="Obrázek 3"/>
            <p:cNvPicPr>
              <a:picLocks noChangeAspect="1"/>
            </p:cNvPicPr>
            <p:nvPr/>
          </p:nvPicPr>
          <p:blipFill>
            <a:blip r:embed="rId13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40086" y="2935860"/>
              <a:ext cx="404548" cy="445828"/>
            </a:xfrm>
            <a:prstGeom prst="rect">
              <a:avLst/>
            </a:prstGeom>
          </p:spPr>
        </p:pic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14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3082" y="4699931"/>
              <a:ext cx="358557" cy="231216"/>
            </a:xfrm>
            <a:prstGeom prst="rect">
              <a:avLst/>
            </a:prstGeom>
          </p:spPr>
        </p:pic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15" cstate="print">
              <a:biLevel thresh="2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3353" y="5287459"/>
              <a:ext cx="498014" cy="200428"/>
            </a:xfrm>
            <a:prstGeom prst="rect">
              <a:avLst/>
            </a:prstGeom>
          </p:spPr>
        </p:pic>
        <p:sp>
          <p:nvSpPr>
            <p:cNvPr id="62" name="TextovéPole 61"/>
            <p:cNvSpPr txBox="1"/>
            <p:nvPr/>
          </p:nvSpPr>
          <p:spPr>
            <a:xfrm>
              <a:off x="4548574" y="3013176"/>
              <a:ext cx="1069200" cy="47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strom</a:t>
              </a:r>
              <a:endParaRPr lang="cs-CZ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4548572" y="3565450"/>
              <a:ext cx="6778302" cy="462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</a:t>
              </a:r>
              <a:r>
                <a:rPr lang="cs-CZ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loup – telefonní, veřejného osvětlení, el. vedení</a:t>
              </a:r>
              <a:endParaRPr lang="cs-CZ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ovéPole 63"/>
            <p:cNvSpPr txBox="1"/>
            <p:nvPr/>
          </p:nvSpPr>
          <p:spPr>
            <a:xfrm>
              <a:off x="4548574" y="4117729"/>
              <a:ext cx="5408452" cy="462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sloupek dopravní značky, odrazník, patník …</a:t>
              </a:r>
              <a:endParaRPr lang="cs-CZ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TextovéPole 64"/>
            <p:cNvSpPr txBox="1"/>
            <p:nvPr/>
          </p:nvSpPr>
          <p:spPr>
            <a:xfrm>
              <a:off x="4548572" y="4670003"/>
              <a:ext cx="1765688" cy="4764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svodidlo</a:t>
              </a:r>
              <a:endParaRPr lang="cs-CZ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6" name="TextovéPole 65"/>
            <p:cNvSpPr txBox="1"/>
            <p:nvPr/>
          </p:nvSpPr>
          <p:spPr>
            <a:xfrm>
              <a:off x="4548574" y="5222280"/>
              <a:ext cx="5869660" cy="462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</a:t>
              </a:r>
              <a:r>
                <a:rPr lang="cs-CZ" sz="1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eď, pevná část mostů, podjezdů, tunelů apod. </a:t>
              </a:r>
              <a:endParaRPr lang="cs-CZ" sz="1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0" name="TextovéPole 69"/>
          <p:cNvSpPr txBox="1"/>
          <p:nvPr/>
        </p:nvSpPr>
        <p:spPr>
          <a:xfrm>
            <a:off x="3504471" y="3778771"/>
            <a:ext cx="8916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solidFill>
                  <a:schemeClr val="accent6"/>
                </a:solidFill>
                <a:latin typeface="Arial Black" panose="020B0A04020102020204" pitchFamily="34" charset="0"/>
              </a:rPr>
              <a:t>(-28)</a:t>
            </a:r>
            <a:endParaRPr lang="cs-CZ" sz="2000" dirty="0">
              <a:solidFill>
                <a:schemeClr val="accent6"/>
              </a:solidFill>
              <a:latin typeface="Arial Black" panose="020B0A04020102020204" pitchFamily="34" charset="0"/>
            </a:endParaRPr>
          </a:p>
        </p:txBody>
      </p:sp>
      <p:sp>
        <p:nvSpPr>
          <p:cNvPr id="71" name="TextovéPole 70"/>
          <p:cNvSpPr txBox="1"/>
          <p:nvPr/>
        </p:nvSpPr>
        <p:spPr>
          <a:xfrm>
            <a:off x="2377447" y="3303070"/>
            <a:ext cx="156031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6600" dirty="0" smtClean="0">
                <a:solidFill>
                  <a:srgbClr val="DFA884"/>
                </a:solidFill>
                <a:latin typeface="Arial Black" panose="020B0A04020102020204" pitchFamily="34" charset="0"/>
              </a:rPr>
              <a:t>65</a:t>
            </a:r>
            <a:endParaRPr lang="cs-CZ" sz="6600" dirty="0">
              <a:solidFill>
                <a:srgbClr val="DFA884"/>
              </a:solidFill>
              <a:latin typeface="Arial Black" panose="020B0A04020102020204" pitchFamily="34" charset="0"/>
            </a:endParaRPr>
          </a:p>
        </p:txBody>
      </p:sp>
      <p:pic>
        <p:nvPicPr>
          <p:cNvPr id="72" name="Obrázek 7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396" y="3184353"/>
            <a:ext cx="3504126" cy="2330244"/>
          </a:xfrm>
          <a:prstGeom prst="rect">
            <a:avLst/>
          </a:prstGeom>
        </p:spPr>
      </p:pic>
      <p:pic>
        <p:nvPicPr>
          <p:cNvPr id="73" name="Obrázek 7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186" y="4270356"/>
            <a:ext cx="3510047" cy="2334181"/>
          </a:xfrm>
          <a:prstGeom prst="rect">
            <a:avLst/>
          </a:prstGeom>
        </p:spPr>
      </p:pic>
      <p:grpSp>
        <p:nvGrpSpPr>
          <p:cNvPr id="77" name="Skupina 76"/>
          <p:cNvGrpSpPr/>
          <p:nvPr/>
        </p:nvGrpSpPr>
        <p:grpSpPr>
          <a:xfrm>
            <a:off x="10891778" y="128542"/>
            <a:ext cx="1166872" cy="1017144"/>
            <a:chOff x="10424573" y="154431"/>
            <a:chExt cx="1489091" cy="1298017"/>
          </a:xfrm>
        </p:grpSpPr>
        <p:pic>
          <p:nvPicPr>
            <p:cNvPr id="75" name="Obrázek 74"/>
            <p:cNvPicPr>
              <a:picLocks noChangeAspect="1"/>
            </p:cNvPicPr>
            <p:nvPr/>
          </p:nvPicPr>
          <p:blipFill>
            <a:blip r:embed="rId18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9712" y="154431"/>
              <a:ext cx="1153952" cy="1271702"/>
            </a:xfrm>
            <a:prstGeom prst="rect">
              <a:avLst/>
            </a:prstGeom>
          </p:spPr>
        </p:pic>
        <p:pic>
          <p:nvPicPr>
            <p:cNvPr id="76" name="Obrázek 75"/>
            <p:cNvPicPr>
              <a:picLocks noChangeAspect="1"/>
            </p:cNvPicPr>
            <p:nvPr/>
          </p:nvPicPr>
          <p:blipFill>
            <a:blip r:embed="rId1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38981">
              <a:off x="10424573" y="1087211"/>
              <a:ext cx="893319" cy="365237"/>
            </a:xfrm>
            <a:prstGeom prst="rect">
              <a:avLst/>
            </a:prstGeom>
          </p:spPr>
        </p:pic>
      </p:grp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5FD6-35CC-4153-9001-A479DA356BD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933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3699">
        <p14:conveyor dir="l"/>
      </p:transition>
    </mc:Choice>
    <mc:Fallback>
      <p:transition spd="slow" advTm="3369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délník 43"/>
          <p:cNvSpPr/>
          <p:nvPr/>
        </p:nvSpPr>
        <p:spPr>
          <a:xfrm>
            <a:off x="648711" y="6315075"/>
            <a:ext cx="11409939" cy="36000"/>
          </a:xfrm>
          <a:prstGeom prst="rect">
            <a:avLst/>
          </a:prstGeom>
          <a:solidFill>
            <a:srgbClr val="4D5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TextovéPole 44"/>
          <p:cNvSpPr txBox="1"/>
          <p:nvPr/>
        </p:nvSpPr>
        <p:spPr>
          <a:xfrm>
            <a:off x="935254" y="6435260"/>
            <a:ext cx="7586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solidFill>
                  <a:srgbClr val="4D5C80"/>
                </a:solidFill>
                <a:latin typeface="Arial Black" panose="020B0A04020102020204" pitchFamily="34" charset="0"/>
              </a:rPr>
              <a:t>VÝVOJ DOPRAVNÍ NEHODOVOSTI V ROCE 2020</a:t>
            </a:r>
            <a:endParaRPr lang="cs-CZ" sz="1600" dirty="0">
              <a:solidFill>
                <a:srgbClr val="4D5C80"/>
              </a:solidFill>
              <a:latin typeface="Arial Black" panose="020B0A04020102020204" pitchFamily="34" charset="0"/>
            </a:endParaRPr>
          </a:p>
        </p:txBody>
      </p:sp>
      <p:sp>
        <p:nvSpPr>
          <p:cNvPr id="38" name="Obdélník 37"/>
          <p:cNvSpPr/>
          <p:nvPr/>
        </p:nvSpPr>
        <p:spPr>
          <a:xfrm>
            <a:off x="0" y="0"/>
            <a:ext cx="648711" cy="6858000"/>
          </a:xfrm>
          <a:prstGeom prst="rect">
            <a:avLst/>
          </a:prstGeom>
          <a:solidFill>
            <a:srgbClr val="4D5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TextovéPole 38"/>
          <p:cNvSpPr txBox="1"/>
          <p:nvPr/>
        </p:nvSpPr>
        <p:spPr>
          <a:xfrm>
            <a:off x="94714" y="0"/>
            <a:ext cx="492443" cy="6858000"/>
          </a:xfrm>
          <a:prstGeom prst="rect">
            <a:avLst/>
          </a:prstGeom>
          <a:noFill/>
        </p:spPr>
        <p:txBody>
          <a:bodyPr vert="vert270" wrap="square" rtlCol="0" anchor="ctr" anchorCtr="0">
            <a:spAutoFit/>
          </a:bodyPr>
          <a:lstStyle/>
          <a:p>
            <a:pPr algn="ctr"/>
            <a:r>
              <a:rPr lang="cs-CZ" sz="20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SRÁŽKY S CHODCEM</a:t>
            </a:r>
            <a:endParaRPr lang="cs-CZ" sz="20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5" name="Tabulka 14">
            <a:extLst>
              <a:ext uri="{FF2B5EF4-FFF2-40B4-BE49-F238E27FC236}">
                <a16:creationId xmlns:a16="http://schemas.microsoft.com/office/drawing/2014/main" id="{9B50EFD0-508A-4510-9B38-713082A76A2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35254" y="1095395"/>
          <a:ext cx="10871200" cy="1573912"/>
        </p:xfrm>
        <a:graphic>
          <a:graphicData uri="http://schemas.openxmlformats.org/drawingml/2006/table">
            <a:tbl>
              <a:tblPr/>
              <a:tblGrid>
                <a:gridCol w="4584240">
                  <a:extLst>
                    <a:ext uri="{9D8B030D-6E8A-4147-A177-3AD203B41FA5}">
                      <a16:colId xmlns:a16="http://schemas.microsoft.com/office/drawing/2014/main" val="3000757948"/>
                    </a:ext>
                  </a:extLst>
                </a:gridCol>
                <a:gridCol w="1418932">
                  <a:extLst>
                    <a:ext uri="{9D8B030D-6E8A-4147-A177-3AD203B41FA5}">
                      <a16:colId xmlns:a16="http://schemas.microsoft.com/office/drawing/2014/main" val="686893781"/>
                    </a:ext>
                  </a:extLst>
                </a:gridCol>
                <a:gridCol w="1571107">
                  <a:extLst>
                    <a:ext uri="{9D8B030D-6E8A-4147-A177-3AD203B41FA5}">
                      <a16:colId xmlns:a16="http://schemas.microsoft.com/office/drawing/2014/main" val="1718606957"/>
                    </a:ext>
                  </a:extLst>
                </a:gridCol>
                <a:gridCol w="1572373">
                  <a:extLst>
                    <a:ext uri="{9D8B030D-6E8A-4147-A177-3AD203B41FA5}">
                      <a16:colId xmlns:a16="http://schemas.microsoft.com/office/drawing/2014/main" val="2653947174"/>
                    </a:ext>
                  </a:extLst>
                </a:gridCol>
                <a:gridCol w="1724548">
                  <a:extLst>
                    <a:ext uri="{9D8B030D-6E8A-4147-A177-3AD203B41FA5}">
                      <a16:colId xmlns:a16="http://schemas.microsoft.com/office/drawing/2014/main" val="3570953290"/>
                    </a:ext>
                  </a:extLst>
                </a:gridCol>
              </a:tblGrid>
              <a:tr h="5307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Srážka</a:t>
                      </a:r>
                      <a:r>
                        <a:rPr lang="cs-CZ" sz="1600" b="1" i="0" u="none" strike="noStrike" baseline="0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 s chodcem</a:t>
                      </a:r>
                      <a:endParaRPr lang="cs-CZ" sz="1600" b="1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600" b="1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600" b="1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600" b="1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600" b="1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831157"/>
                  </a:ext>
                </a:extLst>
              </a:tr>
              <a:tr h="3477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10800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3</a:t>
                      </a:r>
                      <a:r>
                        <a:rPr lang="cs-CZ" sz="1600" b="0" i="0" u="none" strike="noStrike" baseline="0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 532</a:t>
                      </a:r>
                      <a:endParaRPr lang="cs-CZ" sz="1600" b="0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114</a:t>
                      </a:r>
                      <a:endParaRPr lang="cs-CZ" sz="1600" b="0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509</a:t>
                      </a:r>
                      <a:endParaRPr lang="cs-CZ" sz="1600" b="0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2 815</a:t>
                      </a:r>
                      <a:endParaRPr lang="cs-CZ" sz="1600" b="0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209955"/>
                  </a:ext>
                </a:extLst>
              </a:tr>
              <a:tr h="3477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10800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3 265</a:t>
                      </a:r>
                      <a:endParaRPr lang="cs-CZ" sz="1600" b="0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87</a:t>
                      </a:r>
                      <a:endParaRPr lang="cs-CZ" sz="1600" b="0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427</a:t>
                      </a:r>
                      <a:endParaRPr lang="cs-CZ" sz="1600" b="0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2 687</a:t>
                      </a:r>
                      <a:endParaRPr lang="cs-CZ" sz="1600" b="0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64160"/>
                  </a:ext>
                </a:extLst>
              </a:tr>
              <a:tr h="3477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10800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2</a:t>
                      </a:r>
                      <a:r>
                        <a:rPr lang="cs-CZ" sz="1600" b="0" i="0" u="none" strike="noStrike" baseline="0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 397</a:t>
                      </a:r>
                      <a:endParaRPr lang="cs-CZ" sz="1600" b="0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76</a:t>
                      </a:r>
                      <a:endParaRPr lang="cs-CZ" sz="1600" b="0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340</a:t>
                      </a:r>
                      <a:endParaRPr lang="cs-CZ" sz="1600" b="0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1 882</a:t>
                      </a:r>
                      <a:endParaRPr lang="cs-CZ" sz="1600" b="0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362700"/>
                  </a:ext>
                </a:extLst>
              </a:tr>
            </a:tbl>
          </a:graphicData>
        </a:graphic>
      </p:graphicFrame>
      <p:graphicFrame>
        <p:nvGraphicFramePr>
          <p:cNvPr id="16" name="Tabulka 15">
            <a:extLst>
              <a:ext uri="{FF2B5EF4-FFF2-40B4-BE49-F238E27FC236}">
                <a16:creationId xmlns:a16="http://schemas.microsoft.com/office/drawing/2014/main" id="{B7F02292-5BC4-4052-99F3-9D0A8EADBF4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95579" y="4234238"/>
          <a:ext cx="10871200" cy="1573912"/>
        </p:xfrm>
        <a:graphic>
          <a:graphicData uri="http://schemas.openxmlformats.org/drawingml/2006/table">
            <a:tbl>
              <a:tblPr/>
              <a:tblGrid>
                <a:gridCol w="4584240">
                  <a:extLst>
                    <a:ext uri="{9D8B030D-6E8A-4147-A177-3AD203B41FA5}">
                      <a16:colId xmlns:a16="http://schemas.microsoft.com/office/drawing/2014/main" val="3000757948"/>
                    </a:ext>
                  </a:extLst>
                </a:gridCol>
                <a:gridCol w="1418932">
                  <a:extLst>
                    <a:ext uri="{9D8B030D-6E8A-4147-A177-3AD203B41FA5}">
                      <a16:colId xmlns:a16="http://schemas.microsoft.com/office/drawing/2014/main" val="686893781"/>
                    </a:ext>
                  </a:extLst>
                </a:gridCol>
                <a:gridCol w="1571107">
                  <a:extLst>
                    <a:ext uri="{9D8B030D-6E8A-4147-A177-3AD203B41FA5}">
                      <a16:colId xmlns:a16="http://schemas.microsoft.com/office/drawing/2014/main" val="1718606957"/>
                    </a:ext>
                  </a:extLst>
                </a:gridCol>
                <a:gridCol w="1572373">
                  <a:extLst>
                    <a:ext uri="{9D8B030D-6E8A-4147-A177-3AD203B41FA5}">
                      <a16:colId xmlns:a16="http://schemas.microsoft.com/office/drawing/2014/main" val="2653947174"/>
                    </a:ext>
                  </a:extLst>
                </a:gridCol>
                <a:gridCol w="1724548">
                  <a:extLst>
                    <a:ext uri="{9D8B030D-6E8A-4147-A177-3AD203B41FA5}">
                      <a16:colId xmlns:a16="http://schemas.microsoft.com/office/drawing/2014/main" val="3570953290"/>
                    </a:ext>
                  </a:extLst>
                </a:gridCol>
              </a:tblGrid>
              <a:tr h="530737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1" i="0" u="none" strike="noStrike" dirty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Srážky s chodcem na </a:t>
                      </a:r>
                      <a:r>
                        <a:rPr lang="cs-CZ" sz="1600" b="1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přechodu pro chodce</a:t>
                      </a:r>
                      <a:endParaRPr lang="cs-CZ" sz="1600" b="1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10800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600" b="1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600" b="1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600" b="1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cs-CZ" sz="1600" b="1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5831157"/>
                  </a:ext>
                </a:extLst>
              </a:tr>
              <a:tr h="3477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2018</a:t>
                      </a:r>
                    </a:p>
                  </a:txBody>
                  <a:tcPr marL="10800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1 400</a:t>
                      </a:r>
                      <a:endParaRPr lang="cs-CZ" sz="1600" b="0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26</a:t>
                      </a:r>
                      <a:endParaRPr lang="cs-CZ" sz="1600" b="0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214</a:t>
                      </a:r>
                      <a:endParaRPr lang="cs-CZ" sz="1600" b="0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1 157</a:t>
                      </a:r>
                      <a:endParaRPr lang="cs-CZ" sz="1600" b="0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7209955"/>
                  </a:ext>
                </a:extLst>
              </a:tr>
              <a:tr h="3477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10800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1 334</a:t>
                      </a:r>
                      <a:endParaRPr lang="cs-CZ" sz="1600" b="0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20</a:t>
                      </a:r>
                      <a:endParaRPr lang="cs-CZ" sz="1600" b="0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187</a:t>
                      </a:r>
                      <a:endParaRPr lang="cs-CZ" sz="1600" b="0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1 137</a:t>
                      </a:r>
                      <a:endParaRPr lang="cs-CZ" sz="1600" b="0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664160"/>
                  </a:ext>
                </a:extLst>
              </a:tr>
              <a:tr h="347725">
                <a:tc>
                  <a:txBody>
                    <a:bodyPr/>
                    <a:lstStyle/>
                    <a:p>
                      <a:pPr algn="l" fontAlgn="ctr"/>
                      <a:r>
                        <a:rPr lang="cs-CZ" sz="1600" b="0" i="0" u="none" strike="noStrike" dirty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2020</a:t>
                      </a:r>
                    </a:p>
                  </a:txBody>
                  <a:tcPr marL="10800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966</a:t>
                      </a:r>
                      <a:endParaRPr lang="cs-CZ" sz="1600" b="0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22</a:t>
                      </a:r>
                      <a:endParaRPr lang="cs-CZ" sz="1600" b="0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158</a:t>
                      </a:r>
                      <a:endParaRPr lang="cs-CZ" sz="1600" b="0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1600" b="0" i="0" u="none" strike="noStrike" dirty="0" smtClean="0">
                          <a:solidFill>
                            <a:srgbClr val="4D5C80"/>
                          </a:solidFill>
                          <a:effectLst/>
                          <a:latin typeface="Arial" panose="020B0604020202020204" pitchFamily="34" charset="0"/>
                        </a:rPr>
                        <a:t>752</a:t>
                      </a:r>
                      <a:endParaRPr lang="cs-CZ" sz="1600" b="0" i="0" u="none" strike="noStrike" dirty="0">
                        <a:solidFill>
                          <a:srgbClr val="4D5C8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620" marR="7620" marT="762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362700"/>
                  </a:ext>
                </a:extLst>
              </a:tr>
            </a:tbl>
          </a:graphicData>
        </a:graphic>
      </p:graphicFrame>
      <p:grpSp>
        <p:nvGrpSpPr>
          <p:cNvPr id="17" name="Skupina 16">
            <a:extLst>
              <a:ext uri="{FF2B5EF4-FFF2-40B4-BE49-F238E27FC236}">
                <a16:creationId xmlns:a16="http://schemas.microsoft.com/office/drawing/2014/main" id="{03A2A4DE-D448-4CE3-B700-43BED8F0206A}"/>
              </a:ext>
            </a:extLst>
          </p:cNvPr>
          <p:cNvGrpSpPr/>
          <p:nvPr/>
        </p:nvGrpSpPr>
        <p:grpSpPr>
          <a:xfrm>
            <a:off x="995579" y="3133068"/>
            <a:ext cx="957944" cy="1033880"/>
            <a:chOff x="862018" y="2606212"/>
            <a:chExt cx="957944" cy="1033880"/>
          </a:xfrm>
        </p:grpSpPr>
        <p:pic>
          <p:nvPicPr>
            <p:cNvPr id="20" name="Grafický objekt 4">
              <a:extLst>
                <a:ext uri="{FF2B5EF4-FFF2-40B4-BE49-F238E27FC236}">
                  <a16:creationId xmlns:a16="http://schemas.microsoft.com/office/drawing/2014/main" id="{52CD50DE-8B4D-4796-8BC9-51D2DAD29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62018" y="2925604"/>
              <a:ext cx="957944" cy="714488"/>
            </a:xfrm>
            <a:prstGeom prst="rect">
              <a:avLst/>
            </a:prstGeom>
            <a:scene3d>
              <a:camera prst="perspectiveRelaxed"/>
              <a:lightRig rig="threePt" dir="t"/>
            </a:scene3d>
          </p:spPr>
        </p:pic>
        <p:pic>
          <p:nvPicPr>
            <p:cNvPr id="21" name="Obrázek 20">
              <a:extLst>
                <a:ext uri="{FF2B5EF4-FFF2-40B4-BE49-F238E27FC236}">
                  <a16:creationId xmlns:a16="http://schemas.microsoft.com/office/drawing/2014/main" id="{BA472BC0-B382-473B-9FAD-2BF802EF9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3600" y="2606212"/>
              <a:ext cx="374780" cy="722938"/>
            </a:xfrm>
            <a:prstGeom prst="rect">
              <a:avLst/>
            </a:prstGeom>
          </p:spPr>
        </p:pic>
      </p:grpSp>
      <p:pic>
        <p:nvPicPr>
          <p:cNvPr id="22" name="Obrázek 21" descr="Obsah obrázku podepsat&#10;&#10;Popis byl vytvořen automaticky">
            <a:extLst>
              <a:ext uri="{FF2B5EF4-FFF2-40B4-BE49-F238E27FC236}">
                <a16:creationId xmlns:a16="http://schemas.microsoft.com/office/drawing/2014/main" id="{60C13235-7B95-4CF7-AFDC-E3021A0CBA7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4" y="232153"/>
            <a:ext cx="787710" cy="795952"/>
          </a:xfrm>
          <a:prstGeom prst="rect">
            <a:avLst/>
          </a:prstGeom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C2BA541E-F173-4625-952E-8B480A5C04E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769" y="1169019"/>
            <a:ext cx="491802" cy="359990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8B25B62A-5F6B-4645-85DA-1B834507E6C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921" y="1161776"/>
            <a:ext cx="421136" cy="366078"/>
          </a:xfrm>
          <a:prstGeom prst="rect">
            <a:avLst/>
          </a:prstGeom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2BA11957-BA71-4C14-9517-76EF910F630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7874" y="1194587"/>
            <a:ext cx="489510" cy="351184"/>
          </a:xfrm>
          <a:prstGeom prst="rect">
            <a:avLst/>
          </a:prstGeom>
        </p:spPr>
      </p:pic>
      <p:pic>
        <p:nvPicPr>
          <p:cNvPr id="26" name="Obrázek 25">
            <a:extLst>
              <a:ext uri="{FF2B5EF4-FFF2-40B4-BE49-F238E27FC236}">
                <a16:creationId xmlns:a16="http://schemas.microsoft.com/office/drawing/2014/main" id="{5835996C-7387-4B09-AE1E-B3E58429B71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906" y="1188200"/>
            <a:ext cx="452568" cy="348106"/>
          </a:xfrm>
          <a:prstGeom prst="rect">
            <a:avLst/>
          </a:prstGeom>
        </p:spPr>
      </p:pic>
      <p:pic>
        <p:nvPicPr>
          <p:cNvPr id="30" name="Obrázek 29">
            <a:extLst>
              <a:ext uri="{FF2B5EF4-FFF2-40B4-BE49-F238E27FC236}">
                <a16:creationId xmlns:a16="http://schemas.microsoft.com/office/drawing/2014/main" id="{7D55EFC3-3351-4C89-B044-4D6C54F003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094" y="4307862"/>
            <a:ext cx="491802" cy="359990"/>
          </a:xfrm>
          <a:prstGeom prst="rect">
            <a:avLst/>
          </a:prstGeom>
        </p:spPr>
      </p:pic>
      <p:pic>
        <p:nvPicPr>
          <p:cNvPr id="31" name="Obrázek 30">
            <a:extLst>
              <a:ext uri="{FF2B5EF4-FFF2-40B4-BE49-F238E27FC236}">
                <a16:creationId xmlns:a16="http://schemas.microsoft.com/office/drawing/2014/main" id="{CD31D28B-5B05-4F7B-961A-F426B154D70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246" y="4300619"/>
            <a:ext cx="421136" cy="366078"/>
          </a:xfrm>
          <a:prstGeom prst="rect">
            <a:avLst/>
          </a:prstGeom>
        </p:spPr>
      </p:pic>
      <p:pic>
        <p:nvPicPr>
          <p:cNvPr id="32" name="Obrázek 31">
            <a:extLst>
              <a:ext uri="{FF2B5EF4-FFF2-40B4-BE49-F238E27FC236}">
                <a16:creationId xmlns:a16="http://schemas.microsoft.com/office/drawing/2014/main" id="{FFC94F23-C7BE-456F-B104-89240670109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8199" y="4333430"/>
            <a:ext cx="489510" cy="351184"/>
          </a:xfrm>
          <a:prstGeom prst="rect">
            <a:avLst/>
          </a:prstGeom>
        </p:spPr>
      </p:pic>
      <p:pic>
        <p:nvPicPr>
          <p:cNvPr id="33" name="Obrázek 32">
            <a:extLst>
              <a:ext uri="{FF2B5EF4-FFF2-40B4-BE49-F238E27FC236}">
                <a16:creationId xmlns:a16="http://schemas.microsoft.com/office/drawing/2014/main" id="{70222872-7C41-4CAB-BAA8-A5E2E68E556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231" y="4327043"/>
            <a:ext cx="452568" cy="348106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5FD6-35CC-4153-9001-A479DA356BD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440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92993">
        <p14:conveyor dir="l"/>
      </p:transition>
    </mc:Choice>
    <mc:Fallback>
      <p:transition spd="slow" advTm="929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délník 43"/>
          <p:cNvSpPr/>
          <p:nvPr/>
        </p:nvSpPr>
        <p:spPr>
          <a:xfrm>
            <a:off x="648711" y="6315075"/>
            <a:ext cx="11409939" cy="36000"/>
          </a:xfrm>
          <a:prstGeom prst="rect">
            <a:avLst/>
          </a:prstGeom>
          <a:solidFill>
            <a:srgbClr val="4D5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TextovéPole 44"/>
          <p:cNvSpPr txBox="1"/>
          <p:nvPr/>
        </p:nvSpPr>
        <p:spPr>
          <a:xfrm>
            <a:off x="935254" y="6435260"/>
            <a:ext cx="75864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>
                <a:solidFill>
                  <a:srgbClr val="4D5C80"/>
                </a:solidFill>
                <a:latin typeface="Arial Black" panose="020B0A04020102020204" pitchFamily="34" charset="0"/>
              </a:rPr>
              <a:t>VÝVOJ DOPRAVNÍ NEHODOVOSTI V ROCE 2020</a:t>
            </a:r>
          </a:p>
        </p:txBody>
      </p:sp>
      <p:sp>
        <p:nvSpPr>
          <p:cNvPr id="38" name="Obdélník 37"/>
          <p:cNvSpPr/>
          <p:nvPr/>
        </p:nvSpPr>
        <p:spPr>
          <a:xfrm>
            <a:off x="0" y="0"/>
            <a:ext cx="648711" cy="6858000"/>
          </a:xfrm>
          <a:prstGeom prst="rect">
            <a:avLst/>
          </a:prstGeom>
          <a:solidFill>
            <a:srgbClr val="4D5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TextovéPole 38"/>
          <p:cNvSpPr txBox="1"/>
          <p:nvPr/>
        </p:nvSpPr>
        <p:spPr>
          <a:xfrm>
            <a:off x="94714" y="0"/>
            <a:ext cx="492443" cy="6858000"/>
          </a:xfrm>
          <a:prstGeom prst="rect">
            <a:avLst/>
          </a:prstGeom>
          <a:noFill/>
        </p:spPr>
        <p:txBody>
          <a:bodyPr vert="vert270" wrap="square" rtlCol="0" anchor="ctr" anchorCtr="0">
            <a:spAutoFit/>
          </a:bodyPr>
          <a:lstStyle/>
          <a:p>
            <a:pPr algn="ctr"/>
            <a:r>
              <a:rPr lang="cs-CZ" sz="2000" dirty="0">
                <a:solidFill>
                  <a:schemeClr val="bg1"/>
                </a:solidFill>
                <a:latin typeface="Arial Black" panose="020B0A04020102020204" pitchFamily="34" charset="0"/>
              </a:rPr>
              <a:t>USMRCENÍ CHODCI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4932" y="264158"/>
            <a:ext cx="647850" cy="1249682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743425" y="123900"/>
            <a:ext cx="222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PODLE DENNÍ DOBY</a:t>
            </a:r>
          </a:p>
        </p:txBody>
      </p:sp>
      <p:sp>
        <p:nvSpPr>
          <p:cNvPr id="20" name="TextovéPole 19"/>
          <p:cNvSpPr txBox="1"/>
          <p:nvPr/>
        </p:nvSpPr>
        <p:spPr>
          <a:xfrm>
            <a:off x="743425" y="2988261"/>
            <a:ext cx="22225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PODLE MÍSTA</a:t>
            </a:r>
          </a:p>
        </p:txBody>
      </p:sp>
      <p:grpSp>
        <p:nvGrpSpPr>
          <p:cNvPr id="17" name="Skupina 16"/>
          <p:cNvGrpSpPr/>
          <p:nvPr/>
        </p:nvGrpSpPr>
        <p:grpSpPr>
          <a:xfrm>
            <a:off x="2308129" y="5532188"/>
            <a:ext cx="2031052" cy="275962"/>
            <a:chOff x="2455859" y="3010717"/>
            <a:chExt cx="2354967" cy="319974"/>
          </a:xfrm>
        </p:grpSpPr>
        <p:pic>
          <p:nvPicPr>
            <p:cNvPr id="5" name="Obrázek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80420" y="3017907"/>
              <a:ext cx="530406" cy="312784"/>
            </a:xfrm>
            <a:prstGeom prst="rect">
              <a:avLst/>
            </a:prstGeom>
          </p:spPr>
        </p:pic>
        <p:pic>
          <p:nvPicPr>
            <p:cNvPr id="6" name="Obrázek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2334" y="3010717"/>
              <a:ext cx="535280" cy="316098"/>
            </a:xfrm>
            <a:prstGeom prst="rect">
              <a:avLst/>
            </a:prstGeom>
          </p:spPr>
        </p:pic>
        <p:sp>
          <p:nvSpPr>
            <p:cNvPr id="15" name="Obdélník 14"/>
            <p:cNvSpPr/>
            <p:nvPr/>
          </p:nvSpPr>
          <p:spPr>
            <a:xfrm>
              <a:off x="2455859" y="3049173"/>
              <a:ext cx="365612" cy="239186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4" name="Obdélník 23"/>
            <p:cNvSpPr/>
            <p:nvPr/>
          </p:nvSpPr>
          <p:spPr>
            <a:xfrm>
              <a:off x="3914808" y="3049173"/>
              <a:ext cx="365612" cy="239186"/>
            </a:xfrm>
            <a:prstGeom prst="rect">
              <a:avLst/>
            </a:prstGeom>
            <a:solidFill>
              <a:srgbClr val="4D5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42" name="TextovéPole 41"/>
          <p:cNvSpPr txBox="1"/>
          <p:nvPr/>
        </p:nvSpPr>
        <p:spPr>
          <a:xfrm>
            <a:off x="6132513" y="2988261"/>
            <a:ext cx="4948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MIMO OBEC ZA SNÍŽENÉ VIDITELNOSTI</a:t>
            </a:r>
          </a:p>
        </p:txBody>
      </p:sp>
      <p:grpSp>
        <p:nvGrpSpPr>
          <p:cNvPr id="25" name="Skupina 24"/>
          <p:cNvGrpSpPr/>
          <p:nvPr/>
        </p:nvGrpSpPr>
        <p:grpSpPr>
          <a:xfrm>
            <a:off x="8902220" y="486368"/>
            <a:ext cx="783206" cy="509572"/>
            <a:chOff x="8902220" y="486368"/>
            <a:chExt cx="783206" cy="509572"/>
          </a:xfrm>
        </p:grpSpPr>
        <p:pic>
          <p:nvPicPr>
            <p:cNvPr id="43" name="Obrázek 42"/>
            <p:cNvPicPr>
              <a:picLocks noChangeAspect="1"/>
            </p:cNvPicPr>
            <p:nvPr/>
          </p:nvPicPr>
          <p:blipFill>
            <a:blip r:embed="rId7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2220" y="490875"/>
              <a:ext cx="82997" cy="235533"/>
            </a:xfrm>
            <a:prstGeom prst="rect">
              <a:avLst/>
            </a:prstGeom>
            <a:blipFill>
              <a:blip r:embed="rId8"/>
              <a:stretch>
                <a:fillRect/>
              </a:stretch>
            </a:blipFill>
          </p:spPr>
        </p:pic>
        <p:pic>
          <p:nvPicPr>
            <p:cNvPr id="46" name="Obrázek 45"/>
            <p:cNvPicPr>
              <a:picLocks noChangeAspect="1"/>
            </p:cNvPicPr>
            <p:nvPr/>
          </p:nvPicPr>
          <p:blipFill>
            <a:blip r:embed="rId7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2737" y="760407"/>
              <a:ext cx="82997" cy="235533"/>
            </a:xfrm>
            <a:prstGeom prst="rect">
              <a:avLst/>
            </a:prstGeom>
          </p:spPr>
        </p:pic>
        <p:sp>
          <p:nvSpPr>
            <p:cNvPr id="47" name="TextovéPole 46"/>
            <p:cNvSpPr txBox="1"/>
            <p:nvPr/>
          </p:nvSpPr>
          <p:spPr>
            <a:xfrm>
              <a:off x="8985217" y="486368"/>
              <a:ext cx="617210" cy="255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</a:t>
              </a:r>
            </a:p>
          </p:txBody>
        </p:sp>
        <p:sp>
          <p:nvSpPr>
            <p:cNvPr id="48" name="TextovéPole 47"/>
            <p:cNvSpPr txBox="1"/>
            <p:nvPr/>
          </p:nvSpPr>
          <p:spPr>
            <a:xfrm>
              <a:off x="8985217" y="738238"/>
              <a:ext cx="700209" cy="2551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4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noc</a:t>
              </a:r>
            </a:p>
          </p:txBody>
        </p:sp>
      </p:grpSp>
      <p:graphicFrame>
        <p:nvGraphicFramePr>
          <p:cNvPr id="49" name="Graf 48">
            <a:extLst>
              <a:ext uri="{FF2B5EF4-FFF2-40B4-BE49-F238E27FC236}">
                <a16:creationId xmlns:a16="http://schemas.microsoft.com/office/drawing/2014/main" id="{00000000-0008-0000-0800-000006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35254" y="447830"/>
          <a:ext cx="9558203" cy="1910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7" name="TextovéPole 6"/>
          <p:cNvSpPr txBox="1"/>
          <p:nvPr/>
        </p:nvSpPr>
        <p:spPr>
          <a:xfrm>
            <a:off x="722719" y="600272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cs-CZ" dirty="0">
              <a:solidFill>
                <a:srgbClr val="4D5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ovéPole 50"/>
          <p:cNvSpPr txBox="1"/>
          <p:nvPr/>
        </p:nvSpPr>
        <p:spPr>
          <a:xfrm>
            <a:off x="722719" y="925488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cs-CZ" dirty="0">
              <a:solidFill>
                <a:srgbClr val="4D5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ovéPole 51"/>
          <p:cNvSpPr txBox="1"/>
          <p:nvPr/>
        </p:nvSpPr>
        <p:spPr>
          <a:xfrm>
            <a:off x="722719" y="125070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cs-CZ" dirty="0">
              <a:solidFill>
                <a:srgbClr val="4D5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ovéPole 52"/>
          <p:cNvSpPr txBox="1"/>
          <p:nvPr/>
        </p:nvSpPr>
        <p:spPr>
          <a:xfrm>
            <a:off x="722719" y="157592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cs-CZ" dirty="0">
              <a:solidFill>
                <a:srgbClr val="4D5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ovéPole 53"/>
          <p:cNvSpPr txBox="1"/>
          <p:nvPr/>
        </p:nvSpPr>
        <p:spPr>
          <a:xfrm>
            <a:off x="722719" y="190113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cs-CZ" dirty="0">
              <a:solidFill>
                <a:srgbClr val="4D5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2621368" y="580976"/>
            <a:ext cx="354584" cy="342900"/>
            <a:chOff x="3615493" y="-400383"/>
            <a:chExt cx="354584" cy="342900"/>
          </a:xfrm>
        </p:grpSpPr>
        <p:sp>
          <p:nvSpPr>
            <p:cNvPr id="8" name="Ovál 7"/>
            <p:cNvSpPr/>
            <p:nvPr/>
          </p:nvSpPr>
          <p:spPr>
            <a:xfrm>
              <a:off x="3621335" y="-400383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D5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16" name="TextovéPole 15"/>
            <p:cNvSpPr txBox="1"/>
            <p:nvPr/>
          </p:nvSpPr>
          <p:spPr>
            <a:xfrm>
              <a:off x="3615493" y="-367432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rgbClr val="4D5C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37</a:t>
              </a:r>
              <a:endParaRPr lang="cs-CZ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5" name="Skupina 54"/>
          <p:cNvGrpSpPr/>
          <p:nvPr/>
        </p:nvGrpSpPr>
        <p:grpSpPr>
          <a:xfrm>
            <a:off x="2928115" y="900681"/>
            <a:ext cx="354584" cy="342900"/>
            <a:chOff x="3615493" y="-400383"/>
            <a:chExt cx="354584" cy="342900"/>
          </a:xfrm>
        </p:grpSpPr>
        <p:sp>
          <p:nvSpPr>
            <p:cNvPr id="56" name="Ovál 55"/>
            <p:cNvSpPr/>
            <p:nvPr/>
          </p:nvSpPr>
          <p:spPr>
            <a:xfrm>
              <a:off x="3621335" y="-400383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D5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57" name="TextovéPole 56"/>
            <p:cNvSpPr txBox="1"/>
            <p:nvPr/>
          </p:nvSpPr>
          <p:spPr>
            <a:xfrm>
              <a:off x="3615493" y="-367432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rgbClr val="4D5C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</a:t>
              </a:r>
              <a:endParaRPr lang="cs-CZ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8" name="Skupina 57"/>
          <p:cNvGrpSpPr/>
          <p:nvPr/>
        </p:nvGrpSpPr>
        <p:grpSpPr>
          <a:xfrm>
            <a:off x="3520170" y="1236655"/>
            <a:ext cx="354584" cy="342900"/>
            <a:chOff x="3615493" y="-400383"/>
            <a:chExt cx="354584" cy="342900"/>
          </a:xfrm>
        </p:grpSpPr>
        <p:sp>
          <p:nvSpPr>
            <p:cNvPr id="59" name="Ovál 58"/>
            <p:cNvSpPr/>
            <p:nvPr/>
          </p:nvSpPr>
          <p:spPr>
            <a:xfrm>
              <a:off x="3621335" y="-400383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D5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0" name="TextovéPole 59"/>
            <p:cNvSpPr txBox="1"/>
            <p:nvPr/>
          </p:nvSpPr>
          <p:spPr>
            <a:xfrm>
              <a:off x="3615493" y="-367432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rgbClr val="4D5C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55</a:t>
              </a:r>
              <a:endParaRPr lang="cs-CZ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Skupina 60"/>
          <p:cNvGrpSpPr/>
          <p:nvPr/>
        </p:nvGrpSpPr>
        <p:grpSpPr>
          <a:xfrm>
            <a:off x="2983458" y="1542253"/>
            <a:ext cx="354584" cy="342900"/>
            <a:chOff x="3600736" y="-248972"/>
            <a:chExt cx="354584" cy="342900"/>
          </a:xfrm>
        </p:grpSpPr>
        <p:sp>
          <p:nvSpPr>
            <p:cNvPr id="62" name="Ovál 61"/>
            <p:cNvSpPr/>
            <p:nvPr/>
          </p:nvSpPr>
          <p:spPr>
            <a:xfrm>
              <a:off x="3606578" y="-248972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D5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3" name="TextovéPole 62"/>
            <p:cNvSpPr txBox="1"/>
            <p:nvPr/>
          </p:nvSpPr>
          <p:spPr>
            <a:xfrm>
              <a:off x="3600736" y="-214125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rgbClr val="4D5C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48</a:t>
              </a:r>
              <a:endParaRPr lang="cs-CZ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4" name="Skupina 63"/>
          <p:cNvGrpSpPr/>
          <p:nvPr/>
        </p:nvGrpSpPr>
        <p:grpSpPr>
          <a:xfrm>
            <a:off x="2704334" y="1890401"/>
            <a:ext cx="354584" cy="342900"/>
            <a:chOff x="3615493" y="-400383"/>
            <a:chExt cx="354584" cy="342900"/>
          </a:xfrm>
        </p:grpSpPr>
        <p:sp>
          <p:nvSpPr>
            <p:cNvPr id="65" name="Ovál 64"/>
            <p:cNvSpPr/>
            <p:nvPr/>
          </p:nvSpPr>
          <p:spPr>
            <a:xfrm>
              <a:off x="3621335" y="-400383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4D5C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/>
            </a:p>
          </p:txBody>
        </p:sp>
        <p:sp>
          <p:nvSpPr>
            <p:cNvPr id="66" name="TextovéPole 65"/>
            <p:cNvSpPr txBox="1"/>
            <p:nvPr/>
          </p:nvSpPr>
          <p:spPr>
            <a:xfrm>
              <a:off x="3615493" y="-367432"/>
              <a:ext cx="3545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rgbClr val="4D5C8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45</a:t>
              </a:r>
              <a:endParaRPr lang="cs-CZ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2" name="Skupina 81"/>
          <p:cNvGrpSpPr/>
          <p:nvPr/>
        </p:nvGrpSpPr>
        <p:grpSpPr>
          <a:xfrm>
            <a:off x="5571613" y="580976"/>
            <a:ext cx="354584" cy="342900"/>
            <a:chOff x="3615493" y="-400383"/>
            <a:chExt cx="354584" cy="342900"/>
          </a:xfrm>
        </p:grpSpPr>
        <p:sp>
          <p:nvSpPr>
            <p:cNvPr id="83" name="Ovál 82"/>
            <p:cNvSpPr/>
            <p:nvPr/>
          </p:nvSpPr>
          <p:spPr>
            <a:xfrm>
              <a:off x="3621335" y="-400383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84" name="TextovéPole 83"/>
            <p:cNvSpPr txBox="1"/>
            <p:nvPr/>
          </p:nvSpPr>
          <p:spPr>
            <a:xfrm>
              <a:off x="3615493" y="-367432"/>
              <a:ext cx="3545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44</a:t>
              </a:r>
              <a:endParaRPr lang="cs-CZ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5" name="Skupina 84"/>
          <p:cNvGrpSpPr/>
          <p:nvPr/>
        </p:nvGrpSpPr>
        <p:grpSpPr>
          <a:xfrm>
            <a:off x="6421985" y="921951"/>
            <a:ext cx="354584" cy="342900"/>
            <a:chOff x="3615493" y="-400383"/>
            <a:chExt cx="354584" cy="342900"/>
          </a:xfrm>
        </p:grpSpPr>
        <p:sp>
          <p:nvSpPr>
            <p:cNvPr id="86" name="Ovál 85"/>
            <p:cNvSpPr/>
            <p:nvPr/>
          </p:nvSpPr>
          <p:spPr>
            <a:xfrm>
              <a:off x="3621335" y="-400383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87" name="TextovéPole 86"/>
            <p:cNvSpPr txBox="1"/>
            <p:nvPr/>
          </p:nvSpPr>
          <p:spPr>
            <a:xfrm>
              <a:off x="3615493" y="-367432"/>
              <a:ext cx="3545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49</a:t>
              </a:r>
              <a:endParaRPr lang="cs-CZ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8" name="Skupina 87"/>
          <p:cNvGrpSpPr/>
          <p:nvPr/>
        </p:nvGrpSpPr>
        <p:grpSpPr>
          <a:xfrm>
            <a:off x="7485408" y="1227002"/>
            <a:ext cx="354584" cy="342900"/>
            <a:chOff x="3615493" y="-400383"/>
            <a:chExt cx="354584" cy="342900"/>
          </a:xfrm>
        </p:grpSpPr>
        <p:sp>
          <p:nvSpPr>
            <p:cNvPr id="89" name="Ovál 88"/>
            <p:cNvSpPr/>
            <p:nvPr/>
          </p:nvSpPr>
          <p:spPr>
            <a:xfrm>
              <a:off x="3621335" y="-400383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90" name="TextovéPole 89"/>
            <p:cNvSpPr txBox="1"/>
            <p:nvPr/>
          </p:nvSpPr>
          <p:spPr>
            <a:xfrm>
              <a:off x="3615493" y="-367432"/>
              <a:ext cx="3545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58</a:t>
              </a:r>
              <a:endParaRPr lang="cs-CZ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1" name="Skupina 90"/>
          <p:cNvGrpSpPr/>
          <p:nvPr/>
        </p:nvGrpSpPr>
        <p:grpSpPr>
          <a:xfrm>
            <a:off x="6856081" y="1549288"/>
            <a:ext cx="354584" cy="342900"/>
            <a:chOff x="3600736" y="-248972"/>
            <a:chExt cx="354584" cy="342900"/>
          </a:xfrm>
        </p:grpSpPr>
        <p:sp>
          <p:nvSpPr>
            <p:cNvPr id="92" name="Ovál 91"/>
            <p:cNvSpPr/>
            <p:nvPr/>
          </p:nvSpPr>
          <p:spPr>
            <a:xfrm>
              <a:off x="3606578" y="-248972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93" name="TextovéPole 92"/>
            <p:cNvSpPr txBox="1"/>
            <p:nvPr/>
          </p:nvSpPr>
          <p:spPr>
            <a:xfrm>
              <a:off x="3600736" y="-214125"/>
              <a:ext cx="3545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53</a:t>
              </a:r>
              <a:endParaRPr lang="cs-CZ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4" name="Skupina 93"/>
          <p:cNvGrpSpPr/>
          <p:nvPr/>
        </p:nvGrpSpPr>
        <p:grpSpPr>
          <a:xfrm>
            <a:off x="7192417" y="1899980"/>
            <a:ext cx="354584" cy="342900"/>
            <a:chOff x="3615493" y="-400383"/>
            <a:chExt cx="354584" cy="342900"/>
          </a:xfrm>
        </p:grpSpPr>
        <p:sp>
          <p:nvSpPr>
            <p:cNvPr id="95" name="Ovál 94"/>
            <p:cNvSpPr/>
            <p:nvPr/>
          </p:nvSpPr>
          <p:spPr>
            <a:xfrm>
              <a:off x="3621335" y="-400383"/>
              <a:ext cx="342900" cy="3429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  <p:sp>
          <p:nvSpPr>
            <p:cNvPr id="96" name="TextovéPole 95"/>
            <p:cNvSpPr txBox="1"/>
            <p:nvPr/>
          </p:nvSpPr>
          <p:spPr>
            <a:xfrm>
              <a:off x="3615493" y="-367432"/>
              <a:ext cx="35458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cs-CZ" sz="1200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66</a:t>
              </a:r>
              <a:endParaRPr lang="cs-CZ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aphicFrame>
        <p:nvGraphicFramePr>
          <p:cNvPr id="97" name="Graf 96">
            <a:extLst>
              <a:ext uri="{FF2B5EF4-FFF2-40B4-BE49-F238E27FC236}">
                <a16:creationId xmlns:a16="http://schemas.microsoft.com/office/drawing/2014/main" id="{00000000-0008-0000-0800-000008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699176" y="3411000"/>
          <a:ext cx="5602233" cy="21337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110" name="Graf 109">
            <a:extLst>
              <a:ext uri="{FF2B5EF4-FFF2-40B4-BE49-F238E27FC236}">
                <a16:creationId xmlns:a16="http://schemas.microsoft.com/office/drawing/2014/main" id="{00000000-0008-0000-0800-00000500000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7369709" y="3523398"/>
          <a:ext cx="3691183" cy="19253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11" name="TextovéPole 110"/>
          <p:cNvSpPr txBox="1"/>
          <p:nvPr/>
        </p:nvSpPr>
        <p:spPr>
          <a:xfrm>
            <a:off x="6610206" y="3566286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2020</a:t>
            </a:r>
            <a:endParaRPr lang="cs-CZ" dirty="0">
              <a:solidFill>
                <a:srgbClr val="4D5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2" name="TextovéPole 111"/>
          <p:cNvSpPr txBox="1"/>
          <p:nvPr/>
        </p:nvSpPr>
        <p:spPr>
          <a:xfrm>
            <a:off x="6610206" y="3941040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cs-CZ" dirty="0">
              <a:solidFill>
                <a:srgbClr val="4D5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TextovéPole 112"/>
          <p:cNvSpPr txBox="1"/>
          <p:nvPr/>
        </p:nvSpPr>
        <p:spPr>
          <a:xfrm>
            <a:off x="6610206" y="431579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cs-CZ" dirty="0">
              <a:solidFill>
                <a:srgbClr val="4D5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ovéPole 113"/>
          <p:cNvSpPr txBox="1"/>
          <p:nvPr/>
        </p:nvSpPr>
        <p:spPr>
          <a:xfrm>
            <a:off x="6610206" y="4690548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  <a:endParaRPr lang="cs-CZ" dirty="0">
              <a:solidFill>
                <a:srgbClr val="4D5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ovéPole 114"/>
          <p:cNvSpPr txBox="1"/>
          <p:nvPr/>
        </p:nvSpPr>
        <p:spPr>
          <a:xfrm>
            <a:off x="6610206" y="5065301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</a:t>
            </a:r>
            <a:endParaRPr lang="cs-CZ" dirty="0">
              <a:solidFill>
                <a:srgbClr val="4D5C8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ovéPole 22"/>
          <p:cNvSpPr txBox="1"/>
          <p:nvPr/>
        </p:nvSpPr>
        <p:spPr>
          <a:xfrm>
            <a:off x="10110019" y="3943996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10126106" y="4321707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r>
          </a:p>
        </p:txBody>
      </p:sp>
      <p:sp>
        <p:nvSpPr>
          <p:cNvPr id="37" name="TextovéPole 36"/>
          <p:cNvSpPr txBox="1"/>
          <p:nvPr/>
        </p:nvSpPr>
        <p:spPr>
          <a:xfrm>
            <a:off x="9974553" y="4699418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40" name="TextovéPole 39"/>
          <p:cNvSpPr txBox="1"/>
          <p:nvPr/>
        </p:nvSpPr>
        <p:spPr>
          <a:xfrm>
            <a:off x="10059220" y="5077129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41" name="TextovéPole 40"/>
          <p:cNvSpPr txBox="1"/>
          <p:nvPr/>
        </p:nvSpPr>
        <p:spPr>
          <a:xfrm>
            <a:off x="9602427" y="3566285"/>
            <a:ext cx="383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</a:p>
        </p:txBody>
      </p:sp>
      <p:grpSp>
        <p:nvGrpSpPr>
          <p:cNvPr id="33" name="Skupina 32"/>
          <p:cNvGrpSpPr/>
          <p:nvPr/>
        </p:nvGrpSpPr>
        <p:grpSpPr>
          <a:xfrm>
            <a:off x="10708451" y="4200990"/>
            <a:ext cx="1438724" cy="747468"/>
            <a:chOff x="10708451" y="4200990"/>
            <a:chExt cx="1438724" cy="747468"/>
          </a:xfrm>
        </p:grpSpPr>
        <p:pic>
          <p:nvPicPr>
            <p:cNvPr id="104" name="Obrázek 103"/>
            <p:cNvPicPr>
              <a:picLocks noChangeAspect="1"/>
            </p:cNvPicPr>
            <p:nvPr/>
          </p:nvPicPr>
          <p:blipFill>
            <a:blip r:embed="rId1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8451" y="4712716"/>
              <a:ext cx="73571" cy="214683"/>
            </a:xfrm>
            <a:prstGeom prst="rect">
              <a:avLst/>
            </a:prstGeom>
          </p:spPr>
        </p:pic>
        <p:sp>
          <p:nvSpPr>
            <p:cNvPr id="105" name="TextovéPole 104"/>
            <p:cNvSpPr txBox="1"/>
            <p:nvPr/>
          </p:nvSpPr>
          <p:spPr>
            <a:xfrm>
              <a:off x="10844749" y="4702237"/>
              <a:ext cx="117671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noc, zhoršená</a:t>
              </a:r>
            </a:p>
          </p:txBody>
        </p:sp>
        <p:pic>
          <p:nvPicPr>
            <p:cNvPr id="106" name="Obrázek 105"/>
            <p:cNvPicPr>
              <a:picLocks noChangeAspect="1"/>
            </p:cNvPicPr>
            <p:nvPr/>
          </p:nvPicPr>
          <p:blipFill>
            <a:blip r:embed="rId13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8451" y="4467332"/>
              <a:ext cx="73571" cy="214683"/>
            </a:xfrm>
            <a:prstGeom prst="rect">
              <a:avLst/>
            </a:prstGeom>
            <a:blipFill>
              <a:blip r:embed="rId15"/>
              <a:stretch>
                <a:fillRect/>
              </a:stretch>
            </a:blipFill>
          </p:spPr>
        </p:pic>
        <p:sp>
          <p:nvSpPr>
            <p:cNvPr id="107" name="TextovéPole 106"/>
            <p:cNvSpPr txBox="1"/>
            <p:nvPr/>
          </p:nvSpPr>
          <p:spPr>
            <a:xfrm>
              <a:off x="10844749" y="4456853"/>
              <a:ext cx="130242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noc, nezhoršená</a:t>
              </a:r>
            </a:p>
          </p:txBody>
        </p:sp>
        <p:pic>
          <p:nvPicPr>
            <p:cNvPr id="108" name="Obrázek 107"/>
            <p:cNvPicPr>
              <a:picLocks noChangeAspect="1"/>
            </p:cNvPicPr>
            <p:nvPr/>
          </p:nvPicPr>
          <p:blipFill>
            <a:blip r:embed="rId12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08451" y="4211469"/>
              <a:ext cx="73571" cy="214683"/>
            </a:xfrm>
            <a:prstGeom prst="rect">
              <a:avLst/>
            </a:prstGeom>
            <a:blipFill>
              <a:blip r:embed="rId16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a:blipFill>
          </p:spPr>
        </p:pic>
        <p:sp>
          <p:nvSpPr>
            <p:cNvPr id="109" name="TextovéPole 108"/>
            <p:cNvSpPr txBox="1"/>
            <p:nvPr/>
          </p:nvSpPr>
          <p:spPr>
            <a:xfrm>
              <a:off x="10844749" y="4200990"/>
              <a:ext cx="1163381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sz="1000" dirty="0">
                  <a:solidFill>
                    <a:schemeClr val="tx1">
                      <a:lumMod val="50000"/>
                      <a:lumOff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den, zhoršená</a:t>
              </a:r>
            </a:p>
          </p:txBody>
        </p:sp>
      </p:grp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5FD6-35CC-4153-9001-A479DA356BD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Zvuk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25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128032">
        <p14:conveyor dir="l"/>
      </p:transition>
    </mc:Choice>
    <mc:Fallback>
      <p:transition spd="slow" advTm="1280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A6DA1485-995B-49BE-A6B6-3928A339604C}"/>
              </a:ext>
            </a:extLst>
          </p:cNvPr>
          <p:cNvSpPr>
            <a:spLocks/>
          </p:cNvSpPr>
          <p:nvPr/>
        </p:nvSpPr>
        <p:spPr bwMode="auto">
          <a:xfrm rot="10800000">
            <a:off x="0" y="687765"/>
            <a:ext cx="12192000" cy="5898340"/>
          </a:xfrm>
          <a:custGeom>
            <a:avLst/>
            <a:gdLst>
              <a:gd name="connsiteX0" fmla="*/ 10883718 w 12192000"/>
              <a:gd name="connsiteY0" fmla="*/ 5898340 h 5898340"/>
              <a:gd name="connsiteX1" fmla="*/ 6479171 w 12192000"/>
              <a:gd name="connsiteY1" fmla="*/ 5898340 h 5898340"/>
              <a:gd name="connsiteX2" fmla="*/ 5459631 w 12192000"/>
              <a:gd name="connsiteY2" fmla="*/ 5134101 h 5898340"/>
              <a:gd name="connsiteX3" fmla="*/ 5444020 w 12192000"/>
              <a:gd name="connsiteY3" fmla="*/ 5062246 h 5898340"/>
              <a:gd name="connsiteX4" fmla="*/ 0 w 12192000"/>
              <a:gd name="connsiteY4" fmla="*/ 5062246 h 5898340"/>
              <a:gd name="connsiteX5" fmla="*/ 0 w 12192000"/>
              <a:gd name="connsiteY5" fmla="*/ 1004596 h 5898340"/>
              <a:gd name="connsiteX6" fmla="*/ 7480293 w 12192000"/>
              <a:gd name="connsiteY6" fmla="*/ 1004596 h 5898340"/>
              <a:gd name="connsiteX7" fmla="*/ 7558961 w 12192000"/>
              <a:gd name="connsiteY7" fmla="*/ 867995 h 5898340"/>
              <a:gd name="connsiteX8" fmla="*/ 7758380 w 12192000"/>
              <a:gd name="connsiteY8" fmla="*/ 521721 h 5898340"/>
              <a:gd name="connsiteX9" fmla="*/ 9589973 w 12192000"/>
              <a:gd name="connsiteY9" fmla="*/ 521721 h 5898340"/>
              <a:gd name="connsiteX10" fmla="*/ 9864349 w 12192000"/>
              <a:gd name="connsiteY10" fmla="*/ 998153 h 5898340"/>
              <a:gd name="connsiteX11" fmla="*/ 9868060 w 12192000"/>
              <a:gd name="connsiteY11" fmla="*/ 1004596 h 5898340"/>
              <a:gd name="connsiteX12" fmla="*/ 12192000 w 12192000"/>
              <a:gd name="connsiteY12" fmla="*/ 1004596 h 5898340"/>
              <a:gd name="connsiteX13" fmla="*/ 12192000 w 12192000"/>
              <a:gd name="connsiteY13" fmla="*/ 5062246 h 5898340"/>
              <a:gd name="connsiteX14" fmla="*/ 11908252 w 12192000"/>
              <a:gd name="connsiteY14" fmla="*/ 5062246 h 5898340"/>
              <a:gd name="connsiteX15" fmla="*/ 11893321 w 12192000"/>
              <a:gd name="connsiteY15" fmla="*/ 5134101 h 5898340"/>
              <a:gd name="connsiteX16" fmla="*/ 10883718 w 12192000"/>
              <a:gd name="connsiteY16" fmla="*/ 5898340 h 5898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5898340">
                <a:moveTo>
                  <a:pt x="10883718" y="5898340"/>
                </a:moveTo>
                <a:cubicBezTo>
                  <a:pt x="10883718" y="5898340"/>
                  <a:pt x="10883718" y="5898340"/>
                  <a:pt x="6479171" y="5898340"/>
                </a:cubicBezTo>
                <a:cubicBezTo>
                  <a:pt x="5970394" y="5898340"/>
                  <a:pt x="5580863" y="5558678"/>
                  <a:pt x="5459631" y="5134101"/>
                </a:cubicBezTo>
                <a:lnTo>
                  <a:pt x="5444020" y="5062246"/>
                </a:lnTo>
                <a:lnTo>
                  <a:pt x="0" y="5062246"/>
                </a:lnTo>
                <a:lnTo>
                  <a:pt x="0" y="1004596"/>
                </a:lnTo>
                <a:lnTo>
                  <a:pt x="7480293" y="1004596"/>
                </a:lnTo>
                <a:lnTo>
                  <a:pt x="7558961" y="867995"/>
                </a:lnTo>
                <a:cubicBezTo>
                  <a:pt x="7623335" y="756215"/>
                  <a:pt x="7689786" y="640829"/>
                  <a:pt x="7758380" y="521721"/>
                </a:cubicBezTo>
                <a:cubicBezTo>
                  <a:pt x="8165400" y="-173906"/>
                  <a:pt x="9182953" y="-173906"/>
                  <a:pt x="9589973" y="521721"/>
                </a:cubicBezTo>
                <a:cubicBezTo>
                  <a:pt x="9589973" y="521721"/>
                  <a:pt x="9589973" y="521721"/>
                  <a:pt x="9864349" y="998153"/>
                </a:cubicBezTo>
                <a:lnTo>
                  <a:pt x="9868060" y="1004596"/>
                </a:lnTo>
                <a:lnTo>
                  <a:pt x="12192000" y="1004596"/>
                </a:lnTo>
                <a:lnTo>
                  <a:pt x="12192000" y="5062246"/>
                </a:lnTo>
                <a:lnTo>
                  <a:pt x="11908252" y="5062246"/>
                </a:lnTo>
                <a:lnTo>
                  <a:pt x="11893321" y="5134101"/>
                </a:lnTo>
                <a:cubicBezTo>
                  <a:pt x="11776348" y="5558678"/>
                  <a:pt x="11392495" y="5898340"/>
                  <a:pt x="10883718" y="5898340"/>
                </a:cubicBezTo>
                <a:close/>
              </a:path>
            </a:pathLst>
          </a:custGeom>
          <a:gradFill>
            <a:gsLst>
              <a:gs pos="4000">
                <a:srgbClr val="523089"/>
              </a:gs>
              <a:gs pos="85000">
                <a:srgbClr val="65ADA8"/>
              </a:gs>
            </a:gsLst>
            <a:lin ang="78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US" dirty="0"/>
          </a:p>
        </p:txBody>
      </p:sp>
      <p:pic>
        <p:nvPicPr>
          <p:cNvPr id="4" name="Zástupný symbol obrázku 3" descr="Obsah obrázku exteriér, osoba, silnice, auto&#10;&#10;Popis byl vytvořen automaticky">
            <a:extLst>
              <a:ext uri="{FF2B5EF4-FFF2-40B4-BE49-F238E27FC236}">
                <a16:creationId xmlns:a16="http://schemas.microsoft.com/office/drawing/2014/main" id="{454EFBEC-9D7A-4336-96F5-34F8FA64885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0" r="13200"/>
          <a:stretch>
            <a:fillRect/>
          </a:stretch>
        </p:blipFill>
        <p:spPr>
          <a:xfrm>
            <a:off x="568325" y="931788"/>
            <a:ext cx="5948363" cy="5387975"/>
          </a:xfrm>
        </p:spPr>
      </p:pic>
      <p:sp>
        <p:nvSpPr>
          <p:cNvPr id="9" name="Freeform 9">
            <a:extLst>
              <a:ext uri="{FF2B5EF4-FFF2-40B4-BE49-F238E27FC236}">
                <a16:creationId xmlns:a16="http://schemas.microsoft.com/office/drawing/2014/main" id="{6D6BF13C-ACF7-4C53-B46B-16D5D0ECB557}"/>
              </a:ext>
            </a:extLst>
          </p:cNvPr>
          <p:cNvSpPr>
            <a:spLocks/>
          </p:cNvSpPr>
          <p:nvPr/>
        </p:nvSpPr>
        <p:spPr bwMode="auto">
          <a:xfrm rot="10800000">
            <a:off x="682739" y="1178903"/>
            <a:ext cx="5670168" cy="4893744"/>
          </a:xfrm>
          <a:custGeom>
            <a:avLst/>
            <a:gdLst>
              <a:gd name="T0" fmla="*/ 179 w 484"/>
              <a:gd name="T1" fmla="*/ 48 h 419"/>
              <a:gd name="T2" fmla="*/ 28 w 484"/>
              <a:gd name="T3" fmla="*/ 311 h 419"/>
              <a:gd name="T4" fmla="*/ 91 w 484"/>
              <a:gd name="T5" fmla="*/ 419 h 419"/>
              <a:gd name="T6" fmla="*/ 394 w 484"/>
              <a:gd name="T7" fmla="*/ 419 h 419"/>
              <a:gd name="T8" fmla="*/ 456 w 484"/>
              <a:gd name="T9" fmla="*/ 311 h 419"/>
              <a:gd name="T10" fmla="*/ 305 w 484"/>
              <a:gd name="T11" fmla="*/ 48 h 419"/>
              <a:gd name="T12" fmla="*/ 179 w 484"/>
              <a:gd name="T13" fmla="*/ 48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84" h="419">
                <a:moveTo>
                  <a:pt x="179" y="48"/>
                </a:moveTo>
                <a:cubicBezTo>
                  <a:pt x="28" y="311"/>
                  <a:pt x="28" y="311"/>
                  <a:pt x="28" y="311"/>
                </a:cubicBezTo>
                <a:cubicBezTo>
                  <a:pt x="0" y="359"/>
                  <a:pt x="35" y="419"/>
                  <a:pt x="91" y="419"/>
                </a:cubicBezTo>
                <a:cubicBezTo>
                  <a:pt x="394" y="419"/>
                  <a:pt x="394" y="419"/>
                  <a:pt x="394" y="419"/>
                </a:cubicBezTo>
                <a:cubicBezTo>
                  <a:pt x="450" y="419"/>
                  <a:pt x="484" y="359"/>
                  <a:pt x="456" y="311"/>
                </a:cubicBezTo>
                <a:cubicBezTo>
                  <a:pt x="305" y="48"/>
                  <a:pt x="305" y="48"/>
                  <a:pt x="305" y="48"/>
                </a:cubicBezTo>
                <a:cubicBezTo>
                  <a:pt x="277" y="0"/>
                  <a:pt x="207" y="0"/>
                  <a:pt x="179" y="48"/>
                </a:cubicBezTo>
                <a:close/>
              </a:path>
            </a:pathLst>
          </a:custGeom>
          <a:noFill/>
          <a:ln w="38100">
            <a:solidFill>
              <a:schemeClr val="bg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2470296-E456-4647-94DC-EAC112F26C8E}"/>
              </a:ext>
            </a:extLst>
          </p:cNvPr>
          <p:cNvSpPr/>
          <p:nvPr/>
        </p:nvSpPr>
        <p:spPr>
          <a:xfrm>
            <a:off x="6675416" y="1814458"/>
            <a:ext cx="5357855" cy="3464218"/>
          </a:xfrm>
          <a:custGeom>
            <a:avLst/>
            <a:gdLst>
              <a:gd name="connsiteX0" fmla="*/ 0 w 5472268"/>
              <a:gd name="connsiteY0" fmla="*/ 0 h 2544351"/>
              <a:gd name="connsiteX1" fmla="*/ 5472268 w 5472268"/>
              <a:gd name="connsiteY1" fmla="*/ 0 h 2544351"/>
              <a:gd name="connsiteX2" fmla="*/ 5472268 w 5472268"/>
              <a:gd name="connsiteY2" fmla="*/ 2544351 h 2544351"/>
              <a:gd name="connsiteX3" fmla="*/ 0 w 5472268"/>
              <a:gd name="connsiteY3" fmla="*/ 2544351 h 2544351"/>
              <a:gd name="connsiteX4" fmla="*/ 0 w 5472268"/>
              <a:gd name="connsiteY4" fmla="*/ 0 h 2544351"/>
              <a:gd name="connsiteX0" fmla="*/ 1295400 w 6767668"/>
              <a:gd name="connsiteY0" fmla="*/ 0 h 2574831"/>
              <a:gd name="connsiteX1" fmla="*/ 6767668 w 6767668"/>
              <a:gd name="connsiteY1" fmla="*/ 0 h 2574831"/>
              <a:gd name="connsiteX2" fmla="*/ 6767668 w 6767668"/>
              <a:gd name="connsiteY2" fmla="*/ 2544351 h 2574831"/>
              <a:gd name="connsiteX3" fmla="*/ 0 w 6767668"/>
              <a:gd name="connsiteY3" fmla="*/ 2574831 h 2574831"/>
              <a:gd name="connsiteX4" fmla="*/ 1295400 w 6767668"/>
              <a:gd name="connsiteY4" fmla="*/ 0 h 257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67668" h="2574831">
                <a:moveTo>
                  <a:pt x="1295400" y="0"/>
                </a:moveTo>
                <a:lnTo>
                  <a:pt x="6767668" y="0"/>
                </a:lnTo>
                <a:lnTo>
                  <a:pt x="6767668" y="2544351"/>
                </a:lnTo>
                <a:lnTo>
                  <a:pt x="0" y="2574831"/>
                </a:lnTo>
                <a:lnTo>
                  <a:pt x="1295400" y="0"/>
                </a:lnTo>
                <a:close/>
              </a:path>
            </a:pathLst>
          </a:cu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Člověk prostřednictvím svého zraku získává asi 80 až 90% všech informací o prostředí, které ho obklopuje.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 </a:t>
            </a: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Platí přímá úměra, že </a:t>
            </a:r>
            <a:r>
              <a:rPr lang="cs-CZ" sz="2000" b="1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SE ZVYŠUJÍCÍ SE OSVĚTLENOSTÍ STOUPÁ TAKÉ INFORMAČNÍ VÝKON. </a:t>
            </a:r>
            <a:endParaRPr lang="en-US" sz="2000" b="1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2000" dirty="0">
                <a:solidFill>
                  <a:schemeClr val="bg1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Veřejné osvětlení je důležitou a nedílnou součástí technické infrastruktury obcí a měst, která slouží nejen uživatelům pozemních komunikací uvnitř intravilánu, ale také obyvatelům těchto měst.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3" name="TextBox 2">
            <a:extLst>
              <a:ext uri="{FF2B5EF4-FFF2-40B4-BE49-F238E27FC236}">
                <a16:creationId xmlns:a16="http://schemas.microsoft.com/office/drawing/2014/main" id="{BD60C002-1955-42EE-979D-258DC4BDCC8D}"/>
              </a:ext>
            </a:extLst>
          </p:cNvPr>
          <p:cNvSpPr txBox="1"/>
          <p:nvPr/>
        </p:nvSpPr>
        <p:spPr>
          <a:xfrm>
            <a:off x="2546430" y="0"/>
            <a:ext cx="95313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2800" dirty="0">
                <a:solidFill>
                  <a:srgbClr val="586496"/>
                </a:solidFill>
                <a:latin typeface="Arial Black" panose="020B0A04020102020204" pitchFamily="34" charset="0"/>
                <a:ea typeface="Roboto Medium" panose="02000000000000000000" pitchFamily="2" charset="0"/>
              </a:rPr>
              <a:t>VLIV ÚROVNĚ HLADINY OSVĚTLENÍ NA DOPRAVNÍ NEHODOVOST</a:t>
            </a:r>
            <a:endParaRPr lang="en-US" sz="2800" dirty="0">
              <a:solidFill>
                <a:srgbClr val="586496"/>
              </a:solidFill>
              <a:latin typeface="Arial Black" panose="020B0A04020102020204" pitchFamily="34" charset="0"/>
              <a:ea typeface="Roboto Medium" panose="02000000000000000000" pitchFamily="2" charset="0"/>
            </a:endParaRPr>
          </a:p>
        </p:txBody>
      </p:sp>
      <p:cxnSp>
        <p:nvCxnSpPr>
          <p:cNvPr id="14" name="Straight Connector 3">
            <a:extLst>
              <a:ext uri="{FF2B5EF4-FFF2-40B4-BE49-F238E27FC236}">
                <a16:creationId xmlns:a16="http://schemas.microsoft.com/office/drawing/2014/main" id="{EE9DF232-E5D2-4C3B-B350-CEB741F446BB}"/>
              </a:ext>
            </a:extLst>
          </p:cNvPr>
          <p:cNvCxnSpPr>
            <a:cxnSpLocks/>
          </p:cNvCxnSpPr>
          <p:nvPr/>
        </p:nvCxnSpPr>
        <p:spPr>
          <a:xfrm>
            <a:off x="6938682" y="952586"/>
            <a:ext cx="5139095" cy="0"/>
          </a:xfrm>
          <a:prstGeom prst="line">
            <a:avLst/>
          </a:prstGeom>
          <a:ln w="38100">
            <a:solidFill>
              <a:srgbClr val="586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cký objekt 17" descr="Žárovka a ozubené kolo">
            <a:extLst>
              <a:ext uri="{FF2B5EF4-FFF2-40B4-BE49-F238E27FC236}">
                <a16:creationId xmlns:a16="http://schemas.microsoft.com/office/drawing/2014/main" id="{3704FA55-F13A-4363-ADA0-B9CAC06795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91930" y="1413005"/>
            <a:ext cx="1304070" cy="1304070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C873C-4420-4A57-B42C-A5D53864B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3639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70096">
        <p159:morph option="byObject"/>
      </p:transition>
    </mc:Choice>
    <mc:Fallback>
      <p:transition spd="slow" advTm="7009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solidFill>
                  <a:schemeClr val="accent5"/>
                </a:solidFill>
              </a:rPr>
              <a:t>Místo DN a viditelnost 2016 - 2020</a:t>
            </a:r>
            <a:endParaRPr lang="cs-CZ" b="1" dirty="0">
              <a:solidFill>
                <a:schemeClr val="accent5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C873C-4420-4A57-B42C-A5D53864B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65565"/>
              </p:ext>
            </p:extLst>
          </p:nvPr>
        </p:nvGraphicFramePr>
        <p:xfrm>
          <a:off x="806116" y="1900989"/>
          <a:ext cx="4800601" cy="3176340"/>
        </p:xfrm>
        <a:graphic>
          <a:graphicData uri="http://schemas.openxmlformats.org/drawingml/2006/table">
            <a:tbl>
              <a:tblPr/>
              <a:tblGrid>
                <a:gridCol w="21476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32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632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32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6324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2939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V obci ve dne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DN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TZ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LZ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939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55047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115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1093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11333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939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57049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104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948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11315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939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57388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113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1025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11526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939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57506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105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816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11149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9390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50436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92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752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9596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0507860"/>
              </p:ext>
            </p:extLst>
          </p:nvPr>
        </p:nvGraphicFramePr>
        <p:xfrm>
          <a:off x="6785810" y="3489158"/>
          <a:ext cx="4567991" cy="2867190"/>
        </p:xfrm>
        <a:graphic>
          <a:graphicData uri="http://schemas.openxmlformats.org/drawingml/2006/table">
            <a:tbl>
              <a:tblPr/>
              <a:tblGrid>
                <a:gridCol w="1396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27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27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27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927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7786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V obci v noci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DN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TZ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LZ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786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13827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67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299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2604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7786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14408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2650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7786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14443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56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270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2637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7786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14208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2430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77865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11835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002060"/>
                          </a:solidFill>
                          <a:effectLst/>
                          <a:latin typeface="Arial Narrow" panose="020B0606020202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179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70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71351">
        <p14:conveyor dir="l"/>
      </p:transition>
    </mc:Choice>
    <mc:Fallback>
      <p:transition spd="slow" advTm="7135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solidFill>
                  <a:schemeClr val="accent5"/>
                </a:solidFill>
              </a:rPr>
              <a:t>Místo DN a viditelnost 2016 - 2020</a:t>
            </a:r>
            <a:endParaRPr lang="cs-CZ" b="1" dirty="0">
              <a:solidFill>
                <a:schemeClr val="accent5"/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C873C-4420-4A57-B42C-A5D53864B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Tabulk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791675"/>
              </p:ext>
            </p:extLst>
          </p:nvPr>
        </p:nvGraphicFramePr>
        <p:xfrm>
          <a:off x="838197" y="1552073"/>
          <a:ext cx="5309939" cy="2935704"/>
        </p:xfrm>
        <a:graphic>
          <a:graphicData uri="http://schemas.openxmlformats.org/drawingml/2006/table">
            <a:tbl>
              <a:tblPr/>
              <a:tblGrid>
                <a:gridCol w="23754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36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36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36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361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0944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Mimo obec ve dne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DN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 dirty="0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TZ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1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LZ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095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19458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253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971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8361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095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20633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242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891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8510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095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21307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276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957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8814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095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22333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279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834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8137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952"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21142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>
                          <a:solidFill>
                            <a:schemeClr val="accent6"/>
                          </a:solidFill>
                          <a:effectLst/>
                          <a:latin typeface="Arial Narrow" panose="020B0606020202030204" pitchFamily="34" charset="0"/>
                        </a:rPr>
                        <a:t>235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725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cs-CZ" sz="2000" b="0" i="0" u="none" strike="noStrike" dirty="0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7490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648125"/>
              </p:ext>
            </p:extLst>
          </p:nvPr>
        </p:nvGraphicFramePr>
        <p:xfrm>
          <a:off x="6485018" y="3515519"/>
          <a:ext cx="4868781" cy="2752815"/>
        </p:xfrm>
        <a:graphic>
          <a:graphicData uri="http://schemas.openxmlformats.org/drawingml/2006/table">
            <a:tbl>
              <a:tblPr/>
              <a:tblGrid>
                <a:gridCol w="14888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4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449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49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449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6738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Mimo obec v noci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DN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TZ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1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LZ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738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10532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110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2203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738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11731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108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244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2265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6738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11626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120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213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2238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6738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2019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13525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118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223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2219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6738"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11381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96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151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cs-CZ" sz="2000" b="0" i="0" u="none" strike="noStrike" dirty="0">
                          <a:solidFill>
                            <a:srgbClr val="305496"/>
                          </a:solidFill>
                          <a:effectLst/>
                          <a:latin typeface="Arial Narrow" panose="020B0606020202030204" pitchFamily="34" charset="0"/>
                        </a:rPr>
                        <a:t>1771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4472C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1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Tm="36402">
        <p14:conveyor dir="l"/>
      </p:transition>
    </mc:Choice>
    <mc:Fallback>
      <p:transition spd="slow" advTm="364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9B36F42D-D02A-4276-A9AF-5C059B8C67CD}"/>
              </a:ext>
            </a:extLst>
          </p:cNvPr>
          <p:cNvSpPr/>
          <p:nvPr/>
        </p:nvSpPr>
        <p:spPr>
          <a:xfrm>
            <a:off x="0" y="0"/>
            <a:ext cx="6575523" cy="6858000"/>
          </a:xfrm>
          <a:custGeom>
            <a:avLst/>
            <a:gdLst>
              <a:gd name="connsiteX0" fmla="*/ 0 w 6575523"/>
              <a:gd name="connsiteY0" fmla="*/ 0 h 6858000"/>
              <a:gd name="connsiteX1" fmla="*/ 2470246 w 6575523"/>
              <a:gd name="connsiteY1" fmla="*/ 0 h 6858000"/>
              <a:gd name="connsiteX2" fmla="*/ 2745807 w 6575523"/>
              <a:gd name="connsiteY2" fmla="*/ 499657 h 6858000"/>
              <a:gd name="connsiteX3" fmla="*/ 2847945 w 6575523"/>
              <a:gd name="connsiteY3" fmla="*/ 499657 h 6858000"/>
              <a:gd name="connsiteX4" fmla="*/ 5480594 w 6575523"/>
              <a:gd name="connsiteY4" fmla="*/ 499657 h 6858000"/>
              <a:gd name="connsiteX5" fmla="*/ 6427418 w 6575523"/>
              <a:gd name="connsiteY5" fmla="*/ 2138224 h 6858000"/>
              <a:gd name="connsiteX6" fmla="*/ 4158047 w 6575523"/>
              <a:gd name="connsiteY6" fmla="*/ 6128439 h 6858000"/>
              <a:gd name="connsiteX7" fmla="*/ 3211223 w 6575523"/>
              <a:gd name="connsiteY7" fmla="*/ 6674628 h 6858000"/>
              <a:gd name="connsiteX8" fmla="*/ 3198492 w 6575523"/>
              <a:gd name="connsiteY8" fmla="*/ 6673839 h 6858000"/>
              <a:gd name="connsiteX9" fmla="*/ 3198492 w 6575523"/>
              <a:gd name="connsiteY9" fmla="*/ 6856690 h 6858000"/>
              <a:gd name="connsiteX10" fmla="*/ 2445969 w 6575523"/>
              <a:gd name="connsiteY10" fmla="*/ 6856690 h 6858000"/>
              <a:gd name="connsiteX11" fmla="*/ 2445969 w 6575523"/>
              <a:gd name="connsiteY11" fmla="*/ 6858000 h 6858000"/>
              <a:gd name="connsiteX12" fmla="*/ 0 w 6575523"/>
              <a:gd name="connsiteY12" fmla="*/ 6858000 h 6858000"/>
              <a:gd name="connsiteX13" fmla="*/ 0 w 6575523"/>
              <a:gd name="connsiteY1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75523" h="6858000">
                <a:moveTo>
                  <a:pt x="0" y="0"/>
                </a:moveTo>
                <a:lnTo>
                  <a:pt x="2470246" y="0"/>
                </a:lnTo>
                <a:lnTo>
                  <a:pt x="2745807" y="499657"/>
                </a:lnTo>
                <a:lnTo>
                  <a:pt x="2847945" y="499657"/>
                </a:lnTo>
                <a:cubicBezTo>
                  <a:pt x="3488319" y="499657"/>
                  <a:pt x="4342152" y="499657"/>
                  <a:pt x="5480594" y="499657"/>
                </a:cubicBezTo>
                <a:cubicBezTo>
                  <a:pt x="6322216" y="499657"/>
                  <a:pt x="6848229" y="1409972"/>
                  <a:pt x="6427418" y="2138224"/>
                </a:cubicBezTo>
                <a:cubicBezTo>
                  <a:pt x="6427418" y="2138224"/>
                  <a:pt x="6427418" y="2138224"/>
                  <a:pt x="4158047" y="6128439"/>
                </a:cubicBezTo>
                <a:cubicBezTo>
                  <a:pt x="3947642" y="6492565"/>
                  <a:pt x="3579432" y="6674628"/>
                  <a:pt x="3211223" y="6674628"/>
                </a:cubicBezTo>
                <a:lnTo>
                  <a:pt x="3198492" y="6673839"/>
                </a:lnTo>
                <a:lnTo>
                  <a:pt x="3198492" y="6856690"/>
                </a:lnTo>
                <a:lnTo>
                  <a:pt x="2445969" y="6856690"/>
                </a:lnTo>
                <a:lnTo>
                  <a:pt x="24459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6000">
                <a:srgbClr val="4D5C80"/>
              </a:gs>
              <a:gs pos="100000">
                <a:srgbClr val="AEB7C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solidFill>
                <a:prstClr val="white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5FFD7D3-BC63-4999-AA75-D3C31AA4AD35}"/>
              </a:ext>
            </a:extLst>
          </p:cNvPr>
          <p:cNvSpPr txBox="1"/>
          <p:nvPr/>
        </p:nvSpPr>
        <p:spPr>
          <a:xfrm>
            <a:off x="6096000" y="814627"/>
            <a:ext cx="55197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dirty="0">
                <a:solidFill>
                  <a:srgbClr val="4D5C80"/>
                </a:solidFill>
                <a:latin typeface="Arial Black" panose="020B0A04020102020204" pitchFamily="34" charset="0"/>
                <a:ea typeface="Roboto Black" panose="02000000000000000000" pitchFamily="2" charset="0"/>
              </a:rPr>
              <a:t>BEZPEČNÝ DOPRAVNÍ PROSTOR</a:t>
            </a:r>
            <a:endParaRPr lang="en-US" sz="4000" dirty="0">
              <a:solidFill>
                <a:srgbClr val="4D5C80"/>
              </a:solidFill>
              <a:latin typeface="Arial Black" panose="020B0A04020102020204" pitchFamily="34" charset="0"/>
              <a:ea typeface="Roboto Black" panose="02000000000000000000" pitchFamily="2" charset="0"/>
            </a:endParaRPr>
          </a:p>
        </p:txBody>
      </p:sp>
      <p:sp>
        <p:nvSpPr>
          <p:cNvPr id="9" name="TextBox 50">
            <a:extLst>
              <a:ext uri="{FF2B5EF4-FFF2-40B4-BE49-F238E27FC236}">
                <a16:creationId xmlns:a16="http://schemas.microsoft.com/office/drawing/2014/main" id="{9BC7FFCB-2E25-4C2A-AEFE-DD95867E8CF8}"/>
              </a:ext>
            </a:extLst>
          </p:cNvPr>
          <p:cNvSpPr txBox="1"/>
          <p:nvPr/>
        </p:nvSpPr>
        <p:spPr>
          <a:xfrm>
            <a:off x="5580185" y="3651756"/>
            <a:ext cx="6421315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3400" dirty="0">
                <a:solidFill>
                  <a:srgbClr val="4D5C80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je takový dopravní prostor, který dokáže velmi účinně eliminovat vznik dopravních nehod a pokud k nim i přesto dojde, snížit závažnost jejich následků. </a:t>
            </a:r>
          </a:p>
        </p:txBody>
      </p:sp>
      <p:pic>
        <p:nvPicPr>
          <p:cNvPr id="12" name="Zástupný symbol obrázku 11" descr="Obsah obrázku scéna, silnice, exteriér, dálnice&#10;&#10;Popis byl vytvořen automaticky">
            <a:extLst>
              <a:ext uri="{FF2B5EF4-FFF2-40B4-BE49-F238E27FC236}">
                <a16:creationId xmlns:a16="http://schemas.microsoft.com/office/drawing/2014/main" id="{A61EB0F9-2D23-4DAA-9270-674277E8D1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5" r="13205"/>
          <a:stretch>
            <a:fillRect/>
          </a:stretch>
        </p:blipFill>
        <p:spPr>
          <a:xfrm>
            <a:off x="324790" y="814627"/>
            <a:ext cx="5771210" cy="5228745"/>
          </a:xfrm>
          <a:solidFill>
            <a:schemeClr val="bg1"/>
          </a:solidFill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C873C-4420-4A57-B42C-A5D53864B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563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20332">
        <p159:morph option="byObject"/>
      </p:transition>
    </mc:Choice>
    <mc:Fallback>
      <p:transition spd="slow" advTm="2033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pl-PL" b="1" dirty="0">
                <a:solidFill>
                  <a:srgbClr val="000000"/>
                </a:solidFill>
                <a:latin typeface="Arial Narrow" panose="020B0606020202030204" pitchFamily="34" charset="0"/>
              </a:rPr>
              <a:t>Usmrcení chodci v noci v obci dle druhu komunikace </a:t>
            </a:r>
            <a:endParaRPr lang="cs-CZ" dirty="0"/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5FD6-35CC-4153-9001-A479DA356BD2}" type="slidenum">
              <a:rPr lang="cs-CZ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cs-CZ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7889034"/>
              </p:ext>
            </p:extLst>
          </p:nvPr>
        </p:nvGraphicFramePr>
        <p:xfrm>
          <a:off x="200527" y="1219454"/>
          <a:ext cx="11790945" cy="5502021"/>
        </p:xfrm>
        <a:graphic>
          <a:graphicData uri="http://schemas.openxmlformats.org/drawingml/2006/table">
            <a:tbl>
              <a:tblPr/>
              <a:tblGrid>
                <a:gridCol w="379685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802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802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02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802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8027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7317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7317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73177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7317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98684"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Druh komunikace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2014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2016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2017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2018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2019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1" i="0" u="none" strike="noStrike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2020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celkem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5549"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dálnice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549"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silnice I. třídy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47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5549"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silnice II. třídy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5549"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silnice III. třídy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5549"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uzel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5549"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sledovaná komunikace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5549"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místní komunikace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FF0000"/>
                          </a:solidFill>
                          <a:effectLst/>
                          <a:latin typeface="Arial Narrow" panose="020B0606020202030204" pitchFamily="34" charset="0"/>
                        </a:rPr>
                        <a:t>53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1312"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účelová komunikace (polní, lesní, atd.)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57633"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účelová komunikace (ostatní - parkoviště, odpočívky, atd.)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5549"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Celkem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85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970"/>
    </mc:Choice>
    <mc:Fallback>
      <p:transition spd="slow" advTm="569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FC37-466A-49E3-A8CF-0552ECCA7ECA}" type="slidenum">
              <a:rPr lang="cs-CZ" smtClean="0"/>
              <a:t>21</a:t>
            </a:fld>
            <a:endParaRPr lang="cs-CZ"/>
          </a:p>
        </p:txBody>
      </p:sp>
      <p:graphicFrame>
        <p:nvGraphicFramePr>
          <p:cNvPr id="4" name="Graf 3">
            <a:extLst>
              <a:ext uri="{FF2B5EF4-FFF2-40B4-BE49-F238E27FC236}">
                <a16:creationId xmlns:a16="http://schemas.microsoft.com/office/drawing/2014/main" id="{00000000-0008-0000-0800-000008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0949570"/>
              </p:ext>
            </p:extLst>
          </p:nvPr>
        </p:nvGraphicFramePr>
        <p:xfrm>
          <a:off x="385011" y="264695"/>
          <a:ext cx="11069052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11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71"/>
    </mc:Choice>
    <mc:Fallback>
      <p:transition spd="slow" advTm="21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Volný tvar 34"/>
          <p:cNvSpPr/>
          <p:nvPr/>
        </p:nvSpPr>
        <p:spPr>
          <a:xfrm>
            <a:off x="8656467" y="1"/>
            <a:ext cx="3204411" cy="910917"/>
          </a:xfrm>
          <a:custGeom>
            <a:avLst/>
            <a:gdLst>
              <a:gd name="connsiteX0" fmla="*/ 0 w 3204411"/>
              <a:gd name="connsiteY0" fmla="*/ 0 h 910917"/>
              <a:gd name="connsiteX1" fmla="*/ 2264728 w 3204411"/>
              <a:gd name="connsiteY1" fmla="*/ 0 h 910917"/>
              <a:gd name="connsiteX2" fmla="*/ 3204411 w 3204411"/>
              <a:gd name="connsiteY2" fmla="*/ 910917 h 910917"/>
              <a:gd name="connsiteX3" fmla="*/ 939683 w 3204411"/>
              <a:gd name="connsiteY3" fmla="*/ 910917 h 910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04411" h="910917">
                <a:moveTo>
                  <a:pt x="0" y="0"/>
                </a:moveTo>
                <a:lnTo>
                  <a:pt x="2264728" y="0"/>
                </a:lnTo>
                <a:lnTo>
                  <a:pt x="3204411" y="910917"/>
                </a:lnTo>
                <a:lnTo>
                  <a:pt x="939683" y="910917"/>
                </a:lnTo>
                <a:close/>
              </a:path>
            </a:pathLst>
          </a:custGeom>
          <a:solidFill>
            <a:srgbClr val="ACAC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 dirty="0"/>
          </a:p>
        </p:txBody>
      </p:sp>
      <p:sp>
        <p:nvSpPr>
          <p:cNvPr id="6" name="Volný tvar 5"/>
          <p:cNvSpPr/>
          <p:nvPr/>
        </p:nvSpPr>
        <p:spPr>
          <a:xfrm>
            <a:off x="2304936" y="3991"/>
            <a:ext cx="7582128" cy="840633"/>
          </a:xfrm>
          <a:custGeom>
            <a:avLst/>
            <a:gdLst>
              <a:gd name="connsiteX0" fmla="*/ 0 w 7582128"/>
              <a:gd name="connsiteY0" fmla="*/ 0 h 840633"/>
              <a:gd name="connsiteX1" fmla="*/ 6714948 w 7582128"/>
              <a:gd name="connsiteY1" fmla="*/ 0 h 840633"/>
              <a:gd name="connsiteX2" fmla="*/ 7582128 w 7582128"/>
              <a:gd name="connsiteY2" fmla="*/ 840633 h 840633"/>
              <a:gd name="connsiteX3" fmla="*/ 867180 w 7582128"/>
              <a:gd name="connsiteY3" fmla="*/ 840633 h 8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82128" h="840633">
                <a:moveTo>
                  <a:pt x="0" y="0"/>
                </a:moveTo>
                <a:lnTo>
                  <a:pt x="6714948" y="0"/>
                </a:lnTo>
                <a:lnTo>
                  <a:pt x="7582128" y="840633"/>
                </a:lnTo>
                <a:lnTo>
                  <a:pt x="867180" y="840633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3022599" y="224252"/>
            <a:ext cx="614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 smtClean="0">
                <a:solidFill>
                  <a:schemeClr val="bg1"/>
                </a:solidFill>
                <a:latin typeface="Arial Black" panose="020B0A04020102020204" pitchFamily="34" charset="0"/>
                <a:ea typeface="Roboto" pitchFamily="2" charset="0"/>
              </a:rPr>
              <a:t>Usmrcení chodci podle denní doby</a:t>
            </a:r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2" y="5960187"/>
            <a:ext cx="857248" cy="857248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FC37-466A-49E3-A8CF-0552ECCA7ECA}" type="slidenum">
              <a:rPr lang="cs-CZ" smtClean="0"/>
              <a:t>22</a:t>
            </a:fld>
            <a:endParaRPr lang="cs-CZ"/>
          </a:p>
        </p:txBody>
      </p:sp>
      <p:graphicFrame>
        <p:nvGraphicFramePr>
          <p:cNvPr id="11" name="Graf 10">
            <a:extLst>
              <a:ext uri="{FF2B5EF4-FFF2-40B4-BE49-F238E27FC236}">
                <a16:creationId xmlns:a16="http://schemas.microsoft.com/office/drawing/2014/main" id="{00000000-0008-0000-0800-00000600000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3248588"/>
              </p:ext>
            </p:extLst>
          </p:nvPr>
        </p:nvGraphicFramePr>
        <p:xfrm>
          <a:off x="324852" y="1064885"/>
          <a:ext cx="11028947" cy="47102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17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789"/>
    </mc:Choice>
    <mc:Fallback>
      <p:transition spd="slow" advTm="38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 descr="Obsah obrázku motocykl, silnice, exteriér, jezdectví&#10;&#10;Popis byl vytvořen automaticky">
            <a:extLst>
              <a:ext uri="{FF2B5EF4-FFF2-40B4-BE49-F238E27FC236}">
                <a16:creationId xmlns:a16="http://schemas.microsoft.com/office/drawing/2014/main" id="{B93F8B6B-6E50-4645-B11E-A7901C11E41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2" r="19802"/>
          <a:stretch>
            <a:fillRect/>
          </a:stretch>
        </p:blipFill>
        <p:spPr>
          <a:xfrm rot="1124222">
            <a:off x="-3878808" y="-1243257"/>
            <a:ext cx="7644057" cy="8437103"/>
          </a:xfr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5F5D0AA-4011-40F4-B289-B80FFB946A47}"/>
              </a:ext>
            </a:extLst>
          </p:cNvPr>
          <p:cNvGrpSpPr/>
          <p:nvPr/>
        </p:nvGrpSpPr>
        <p:grpSpPr>
          <a:xfrm rot="4763061" flipH="1">
            <a:off x="-3330453" y="-742682"/>
            <a:ext cx="8308627" cy="9170620"/>
            <a:chOff x="6143990" y="-1224042"/>
            <a:chExt cx="8308627" cy="917062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AB1B5F0-4299-4C4D-ABA5-C84C1E349315}"/>
                </a:ext>
              </a:extLst>
            </p:cNvPr>
            <p:cNvSpPr/>
            <p:nvPr/>
          </p:nvSpPr>
          <p:spPr>
            <a:xfrm>
              <a:off x="6295522" y="-857283"/>
              <a:ext cx="7644057" cy="8437103"/>
            </a:xfrm>
            <a:custGeom>
              <a:avLst/>
              <a:gdLst>
                <a:gd name="connsiteX0" fmla="*/ 6312921 w 7644057"/>
                <a:gd name="connsiteY0" fmla="*/ 67 h 8437103"/>
                <a:gd name="connsiteX1" fmla="*/ 7644057 w 7644057"/>
                <a:gd name="connsiteY1" fmla="*/ 1356459 h 8437103"/>
                <a:gd name="connsiteX2" fmla="*/ 7644057 w 7644057"/>
                <a:gd name="connsiteY2" fmla="*/ 7064611 h 8437103"/>
                <a:gd name="connsiteX3" fmla="*/ 5615659 w 7644057"/>
                <a:gd name="connsiteY3" fmla="*/ 8251453 h 8437103"/>
                <a:gd name="connsiteX4" fmla="*/ 676133 w 7644057"/>
                <a:gd name="connsiteY4" fmla="*/ 5406797 h 8437103"/>
                <a:gd name="connsiteX5" fmla="*/ 676133 w 7644057"/>
                <a:gd name="connsiteY5" fmla="*/ 3033110 h 8437103"/>
                <a:gd name="connsiteX6" fmla="*/ 5615659 w 7644057"/>
                <a:gd name="connsiteY6" fmla="*/ 188454 h 8437103"/>
                <a:gd name="connsiteX7" fmla="*/ 6312921 w 7644057"/>
                <a:gd name="connsiteY7" fmla="*/ 67 h 8437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4057" h="8437103">
                  <a:moveTo>
                    <a:pt x="6312921" y="67"/>
                  </a:moveTo>
                  <a:cubicBezTo>
                    <a:pt x="7010183" y="7131"/>
                    <a:pt x="7644057" y="565231"/>
                    <a:pt x="7644057" y="1356459"/>
                  </a:cubicBezTo>
                  <a:cubicBezTo>
                    <a:pt x="7644057" y="1356459"/>
                    <a:pt x="7644057" y="1356459"/>
                    <a:pt x="7644057" y="7064611"/>
                  </a:cubicBezTo>
                  <a:cubicBezTo>
                    <a:pt x="7644057" y="8119583"/>
                    <a:pt x="6517170" y="8778939"/>
                    <a:pt x="5615659" y="8251453"/>
                  </a:cubicBezTo>
                  <a:cubicBezTo>
                    <a:pt x="5615659" y="8251453"/>
                    <a:pt x="5615659" y="8251453"/>
                    <a:pt x="676133" y="5406797"/>
                  </a:cubicBezTo>
                  <a:cubicBezTo>
                    <a:pt x="-225378" y="4879311"/>
                    <a:pt x="-225378" y="3560597"/>
                    <a:pt x="676133" y="3033110"/>
                  </a:cubicBezTo>
                  <a:cubicBezTo>
                    <a:pt x="676133" y="3033110"/>
                    <a:pt x="676133" y="3033110"/>
                    <a:pt x="5615659" y="188454"/>
                  </a:cubicBezTo>
                  <a:cubicBezTo>
                    <a:pt x="5841037" y="56583"/>
                    <a:pt x="6080500" y="-2288"/>
                    <a:pt x="6312921" y="67"/>
                  </a:cubicBezTo>
                  <a:close/>
                </a:path>
              </a:pathLst>
            </a:custGeom>
            <a:gradFill>
              <a:gsLst>
                <a:gs pos="4000">
                  <a:srgbClr val="523089">
                    <a:alpha val="50000"/>
                  </a:srgbClr>
                </a:gs>
                <a:gs pos="85000">
                  <a:srgbClr val="65ADA8">
                    <a:alpha val="50000"/>
                  </a:srgb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FE0551E-B7AE-4DA3-8E17-CD934F7107C9}"/>
                </a:ext>
              </a:extLst>
            </p:cNvPr>
            <p:cNvSpPr/>
            <p:nvPr/>
          </p:nvSpPr>
          <p:spPr>
            <a:xfrm>
              <a:off x="6143990" y="-1224042"/>
              <a:ext cx="8308627" cy="9170620"/>
            </a:xfrm>
            <a:custGeom>
              <a:avLst/>
              <a:gdLst>
                <a:gd name="connsiteX0" fmla="*/ 6312921 w 7644057"/>
                <a:gd name="connsiteY0" fmla="*/ 67 h 8437103"/>
                <a:gd name="connsiteX1" fmla="*/ 7644057 w 7644057"/>
                <a:gd name="connsiteY1" fmla="*/ 1356459 h 8437103"/>
                <a:gd name="connsiteX2" fmla="*/ 7644057 w 7644057"/>
                <a:gd name="connsiteY2" fmla="*/ 7064611 h 8437103"/>
                <a:gd name="connsiteX3" fmla="*/ 5615659 w 7644057"/>
                <a:gd name="connsiteY3" fmla="*/ 8251453 h 8437103"/>
                <a:gd name="connsiteX4" fmla="*/ 676133 w 7644057"/>
                <a:gd name="connsiteY4" fmla="*/ 5406797 h 8437103"/>
                <a:gd name="connsiteX5" fmla="*/ 676133 w 7644057"/>
                <a:gd name="connsiteY5" fmla="*/ 3033110 h 8437103"/>
                <a:gd name="connsiteX6" fmla="*/ 5615659 w 7644057"/>
                <a:gd name="connsiteY6" fmla="*/ 188454 h 8437103"/>
                <a:gd name="connsiteX7" fmla="*/ 6312921 w 7644057"/>
                <a:gd name="connsiteY7" fmla="*/ 67 h 8437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4057" h="8437103">
                  <a:moveTo>
                    <a:pt x="6312921" y="67"/>
                  </a:moveTo>
                  <a:cubicBezTo>
                    <a:pt x="7010183" y="7131"/>
                    <a:pt x="7644057" y="565231"/>
                    <a:pt x="7644057" y="1356459"/>
                  </a:cubicBezTo>
                  <a:cubicBezTo>
                    <a:pt x="7644057" y="1356459"/>
                    <a:pt x="7644057" y="1356459"/>
                    <a:pt x="7644057" y="7064611"/>
                  </a:cubicBezTo>
                  <a:cubicBezTo>
                    <a:pt x="7644057" y="8119583"/>
                    <a:pt x="6517170" y="8778939"/>
                    <a:pt x="5615659" y="8251453"/>
                  </a:cubicBezTo>
                  <a:cubicBezTo>
                    <a:pt x="5615659" y="8251453"/>
                    <a:pt x="5615659" y="8251453"/>
                    <a:pt x="676133" y="5406797"/>
                  </a:cubicBezTo>
                  <a:cubicBezTo>
                    <a:pt x="-225378" y="4879311"/>
                    <a:pt x="-225378" y="3560597"/>
                    <a:pt x="676133" y="3033110"/>
                  </a:cubicBezTo>
                  <a:cubicBezTo>
                    <a:pt x="676133" y="3033110"/>
                    <a:pt x="676133" y="3033110"/>
                    <a:pt x="5615659" y="188454"/>
                  </a:cubicBezTo>
                  <a:cubicBezTo>
                    <a:pt x="5841037" y="56583"/>
                    <a:pt x="6080500" y="-2288"/>
                    <a:pt x="6312921" y="67"/>
                  </a:cubicBezTo>
                  <a:close/>
                </a:path>
              </a:pathLst>
            </a:custGeom>
            <a:noFill/>
            <a:ln w="76200">
              <a:solidFill>
                <a:srgbClr val="5864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Skupina 6">
            <a:extLst>
              <a:ext uri="{FF2B5EF4-FFF2-40B4-BE49-F238E27FC236}">
                <a16:creationId xmlns:a16="http://schemas.microsoft.com/office/drawing/2014/main" id="{4D689120-D987-426B-8559-C5C9BD0D78F3}"/>
              </a:ext>
            </a:extLst>
          </p:cNvPr>
          <p:cNvGrpSpPr/>
          <p:nvPr/>
        </p:nvGrpSpPr>
        <p:grpSpPr>
          <a:xfrm rot="6492692" flipH="1">
            <a:off x="2752457" y="5056725"/>
            <a:ext cx="2528139" cy="1369345"/>
            <a:chOff x="4980743" y="-2460708"/>
            <a:chExt cx="2528139" cy="1369345"/>
          </a:xfrm>
        </p:grpSpPr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64230EE8-507C-461E-A8D1-77232B283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0743" y="-2460708"/>
              <a:ext cx="1586600" cy="1369345"/>
            </a:xfrm>
            <a:custGeom>
              <a:avLst/>
              <a:gdLst>
                <a:gd name="T0" fmla="*/ 179 w 484"/>
                <a:gd name="T1" fmla="*/ 48 h 419"/>
                <a:gd name="T2" fmla="*/ 28 w 484"/>
                <a:gd name="T3" fmla="*/ 311 h 419"/>
                <a:gd name="T4" fmla="*/ 91 w 484"/>
                <a:gd name="T5" fmla="*/ 419 h 419"/>
                <a:gd name="T6" fmla="*/ 394 w 484"/>
                <a:gd name="T7" fmla="*/ 419 h 419"/>
                <a:gd name="T8" fmla="*/ 456 w 484"/>
                <a:gd name="T9" fmla="*/ 311 h 419"/>
                <a:gd name="T10" fmla="*/ 305 w 484"/>
                <a:gd name="T11" fmla="*/ 48 h 419"/>
                <a:gd name="T12" fmla="*/ 179 w 484"/>
                <a:gd name="T13" fmla="*/ 48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4" h="419">
                  <a:moveTo>
                    <a:pt x="179" y="48"/>
                  </a:moveTo>
                  <a:cubicBezTo>
                    <a:pt x="28" y="311"/>
                    <a:pt x="28" y="311"/>
                    <a:pt x="28" y="311"/>
                  </a:cubicBezTo>
                  <a:cubicBezTo>
                    <a:pt x="0" y="359"/>
                    <a:pt x="35" y="419"/>
                    <a:pt x="91" y="419"/>
                  </a:cubicBezTo>
                  <a:cubicBezTo>
                    <a:pt x="394" y="419"/>
                    <a:pt x="394" y="419"/>
                    <a:pt x="394" y="419"/>
                  </a:cubicBezTo>
                  <a:cubicBezTo>
                    <a:pt x="450" y="419"/>
                    <a:pt x="484" y="359"/>
                    <a:pt x="456" y="311"/>
                  </a:cubicBezTo>
                  <a:cubicBezTo>
                    <a:pt x="305" y="48"/>
                    <a:pt x="305" y="48"/>
                    <a:pt x="305" y="48"/>
                  </a:cubicBezTo>
                  <a:cubicBezTo>
                    <a:pt x="277" y="0"/>
                    <a:pt x="207" y="0"/>
                    <a:pt x="179" y="48"/>
                  </a:cubicBezTo>
                  <a:close/>
                </a:path>
              </a:pathLst>
            </a:custGeom>
            <a:solidFill>
              <a:srgbClr val="52308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B59FA73-ADFE-4574-A55C-927791EF7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513" y="-2460708"/>
              <a:ext cx="1586600" cy="1369345"/>
            </a:xfrm>
            <a:custGeom>
              <a:avLst/>
              <a:gdLst>
                <a:gd name="T0" fmla="*/ 179 w 484"/>
                <a:gd name="T1" fmla="*/ 48 h 419"/>
                <a:gd name="T2" fmla="*/ 28 w 484"/>
                <a:gd name="T3" fmla="*/ 311 h 419"/>
                <a:gd name="T4" fmla="*/ 91 w 484"/>
                <a:gd name="T5" fmla="*/ 419 h 419"/>
                <a:gd name="T6" fmla="*/ 394 w 484"/>
                <a:gd name="T7" fmla="*/ 419 h 419"/>
                <a:gd name="T8" fmla="*/ 456 w 484"/>
                <a:gd name="T9" fmla="*/ 311 h 419"/>
                <a:gd name="T10" fmla="*/ 305 w 484"/>
                <a:gd name="T11" fmla="*/ 48 h 419"/>
                <a:gd name="T12" fmla="*/ 179 w 484"/>
                <a:gd name="T13" fmla="*/ 48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4" h="419">
                  <a:moveTo>
                    <a:pt x="179" y="48"/>
                  </a:moveTo>
                  <a:cubicBezTo>
                    <a:pt x="28" y="311"/>
                    <a:pt x="28" y="311"/>
                    <a:pt x="28" y="311"/>
                  </a:cubicBezTo>
                  <a:cubicBezTo>
                    <a:pt x="0" y="359"/>
                    <a:pt x="35" y="419"/>
                    <a:pt x="91" y="419"/>
                  </a:cubicBezTo>
                  <a:cubicBezTo>
                    <a:pt x="394" y="419"/>
                    <a:pt x="394" y="419"/>
                    <a:pt x="394" y="419"/>
                  </a:cubicBezTo>
                  <a:cubicBezTo>
                    <a:pt x="450" y="419"/>
                    <a:pt x="484" y="359"/>
                    <a:pt x="456" y="311"/>
                  </a:cubicBezTo>
                  <a:cubicBezTo>
                    <a:pt x="305" y="48"/>
                    <a:pt x="305" y="48"/>
                    <a:pt x="305" y="48"/>
                  </a:cubicBezTo>
                  <a:cubicBezTo>
                    <a:pt x="277" y="0"/>
                    <a:pt x="207" y="0"/>
                    <a:pt x="179" y="48"/>
                  </a:cubicBezTo>
                  <a:close/>
                </a:path>
              </a:pathLst>
            </a:custGeom>
            <a:solidFill>
              <a:srgbClr val="58649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7150F763-7405-436E-BB03-265E58949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2282" y="-2460708"/>
              <a:ext cx="1586600" cy="1369345"/>
            </a:xfrm>
            <a:custGeom>
              <a:avLst/>
              <a:gdLst>
                <a:gd name="T0" fmla="*/ 179 w 484"/>
                <a:gd name="T1" fmla="*/ 48 h 419"/>
                <a:gd name="T2" fmla="*/ 28 w 484"/>
                <a:gd name="T3" fmla="*/ 311 h 419"/>
                <a:gd name="T4" fmla="*/ 91 w 484"/>
                <a:gd name="T5" fmla="*/ 419 h 419"/>
                <a:gd name="T6" fmla="*/ 394 w 484"/>
                <a:gd name="T7" fmla="*/ 419 h 419"/>
                <a:gd name="T8" fmla="*/ 456 w 484"/>
                <a:gd name="T9" fmla="*/ 311 h 419"/>
                <a:gd name="T10" fmla="*/ 305 w 484"/>
                <a:gd name="T11" fmla="*/ 48 h 419"/>
                <a:gd name="T12" fmla="*/ 179 w 484"/>
                <a:gd name="T13" fmla="*/ 48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4" h="419">
                  <a:moveTo>
                    <a:pt x="179" y="48"/>
                  </a:moveTo>
                  <a:cubicBezTo>
                    <a:pt x="28" y="311"/>
                    <a:pt x="28" y="311"/>
                    <a:pt x="28" y="311"/>
                  </a:cubicBezTo>
                  <a:cubicBezTo>
                    <a:pt x="0" y="359"/>
                    <a:pt x="35" y="419"/>
                    <a:pt x="91" y="419"/>
                  </a:cubicBezTo>
                  <a:cubicBezTo>
                    <a:pt x="394" y="419"/>
                    <a:pt x="394" y="419"/>
                    <a:pt x="394" y="419"/>
                  </a:cubicBezTo>
                  <a:cubicBezTo>
                    <a:pt x="450" y="419"/>
                    <a:pt x="484" y="359"/>
                    <a:pt x="456" y="311"/>
                  </a:cubicBezTo>
                  <a:cubicBezTo>
                    <a:pt x="305" y="48"/>
                    <a:pt x="305" y="48"/>
                    <a:pt x="305" y="48"/>
                  </a:cubicBezTo>
                  <a:cubicBezTo>
                    <a:pt x="277" y="0"/>
                    <a:pt x="207" y="0"/>
                    <a:pt x="179" y="48"/>
                  </a:cubicBezTo>
                  <a:close/>
                </a:path>
              </a:pathLst>
            </a:custGeom>
            <a:solidFill>
              <a:srgbClr val="65ADA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32" name="Obdélník 31">
            <a:extLst>
              <a:ext uri="{FF2B5EF4-FFF2-40B4-BE49-F238E27FC236}">
                <a16:creationId xmlns:a16="http://schemas.microsoft.com/office/drawing/2014/main" id="{D5E7F57C-8C79-40AC-9503-DEAAA2EB9C9F}"/>
              </a:ext>
            </a:extLst>
          </p:cNvPr>
          <p:cNvSpPr/>
          <p:nvPr/>
        </p:nvSpPr>
        <p:spPr>
          <a:xfrm>
            <a:off x="5854731" y="726611"/>
            <a:ext cx="558476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 rámci Evropské unie (EU) patří Česká republika (ČR) na poslední místa stupnice úrovně bezpečnosti silničního provozu, neboť v porovnání s ostatními členy EU klesají v ČR počty nejzávažnějších následků dopravních nehod pomalejším tempem.</a:t>
            </a:r>
          </a:p>
        </p:txBody>
      </p:sp>
      <p:sp>
        <p:nvSpPr>
          <p:cNvPr id="24" name="Obdélník 23">
            <a:extLst>
              <a:ext uri="{FF2B5EF4-FFF2-40B4-BE49-F238E27FC236}">
                <a16:creationId xmlns:a16="http://schemas.microsoft.com/office/drawing/2014/main" id="{36EA55DA-9688-4022-BE19-A0132293909B}"/>
              </a:ext>
            </a:extLst>
          </p:cNvPr>
          <p:cNvSpPr/>
          <p:nvPr/>
        </p:nvSpPr>
        <p:spPr>
          <a:xfrm>
            <a:off x="5854731" y="4326668"/>
            <a:ext cx="558476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sz="2400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Nejvýraznější je tento trend </a:t>
            </a:r>
            <a:br>
              <a:rPr lang="cs-CZ" sz="2400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400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nejzranitelnějších účastníků silničního provozu, jako jsou cyklisté a chodci. </a:t>
            </a:r>
          </a:p>
        </p:txBody>
      </p:sp>
      <p:pic>
        <p:nvPicPr>
          <p:cNvPr id="25" name="Grafický objekt 24" descr="Zpětná šipka (zprava doleva)">
            <a:extLst>
              <a:ext uri="{FF2B5EF4-FFF2-40B4-BE49-F238E27FC236}">
                <a16:creationId xmlns:a16="http://schemas.microsoft.com/office/drawing/2014/main" id="{22069BB8-BF79-4B1D-B79E-F5931A1CB6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14831" y="580765"/>
            <a:ext cx="914400" cy="914400"/>
          </a:xfrm>
          <a:prstGeom prst="rect">
            <a:avLst/>
          </a:prstGeom>
        </p:spPr>
      </p:pic>
      <p:pic>
        <p:nvPicPr>
          <p:cNvPr id="26" name="Grafický objekt 25" descr="Zpětná šipka (zprava doleva)">
            <a:extLst>
              <a:ext uri="{FF2B5EF4-FFF2-40B4-BE49-F238E27FC236}">
                <a16:creationId xmlns:a16="http://schemas.microsoft.com/office/drawing/2014/main" id="{2F1143C1-B64A-4631-A8ED-9D5280F750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14831" y="4125859"/>
            <a:ext cx="914400" cy="914400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C873C-4420-4A57-B42C-A5D53864B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027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39494">
        <p159:morph option="byObject"/>
      </p:transition>
    </mc:Choice>
    <mc:Fallback>
      <p:transition spd="slow" advTm="394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solidFill>
                  <a:srgbClr val="467FBD"/>
                </a:solidFill>
              </a:rPr>
              <a:t>KAUZUISTIKA</a:t>
            </a:r>
            <a:endParaRPr lang="cs-CZ" b="1" dirty="0">
              <a:solidFill>
                <a:srgbClr val="467FBD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1296955"/>
            <a:ext cx="10515600" cy="4880008"/>
          </a:xfrm>
        </p:spPr>
        <p:txBody>
          <a:bodyPr>
            <a:noAutofit/>
          </a:bodyPr>
          <a:lstStyle/>
          <a:p>
            <a:pPr algn="just"/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K dopravní nehodě, střetu chodce s osobním vozidlem, došlo dne 19. listopadu 2018 v 18:20 hodin v obci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T.,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okres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N. J.,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na silnici II. třídy č. 464 tak, že řidič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řídil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své osobní motorové vozidlo Škoda Octavia </a:t>
            </a:r>
            <a:r>
              <a:rPr lang="cs-CZ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Combi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ve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směru jízdy od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B. na V.,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za snížené viditelnosti (soumrak),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se plně se nevěnoval řízení a nepřizpůsobil rychlost jízdy na takovou vzdálenost na kterou má rozhled tak, aby byl schopen zastavit vozidlo, po projetí pravotočivé zatáčky již na rovném úseku v místě u rodinného domu čp. 209, přehlédl po pozemní komunikaci jdoucího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chodce,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do kterého v pravém jízdním pruhu přední části vozidla narazil. V důsledku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nárazu chodec utrpěl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těžká poranění neslučitelná se životem, kterým i přes zásah RLP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na místě podlehl. </a:t>
            </a:r>
            <a:endParaRPr lang="cs-CZ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Po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projetí pravotočivé zatáčky není komunikace osvětlena. V rohu zahrady rodinného domu čp. 210, u oplocení zahrady rodinného domu čp. 209 vpravo, se nachází sloup s elektrickým vedením, na kterém není umístěno pouliční osvětlení. Funkční pouliční osvětlení se nachází ve vzdálenosti 33,1 m od počátku oplocení rodinného domu čp. 209. Veřejné osvětlení je umístěno na sloupu s elektrickým vedením, vpravo komunikace v zahradě. Od rohu zahrady rodinného domu čp. 209, směrem na </a:t>
            </a:r>
            <a:r>
              <a:rPr lang="cs-CZ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B., 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je první funkční pouliční osvětlení ve vzdálenosti 29,2 m. Je umístěné také vpravo komunikace, na sloupu s elektrickým vedením. Tedy </a:t>
            </a:r>
            <a:r>
              <a:rPr lang="cs-CZ" sz="1800" b="1" dirty="0">
                <a:latin typeface="Arial" panose="020B0604020202020204" pitchFamily="34" charset="0"/>
                <a:cs typeface="Arial" panose="020B0604020202020204" pitchFamily="34" charset="0"/>
              </a:rPr>
              <a:t>vzdálenost od prvního veřejného funkčního osvětlení k dalšímu funkčnímu veřejnému osvětlení je 62,3 m.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 Na levé straně komunikace se nenachází žádné veřejné pouliční osvětlení.</a:t>
            </a: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FC37-466A-49E3-A8CF-0552ECCA7ECA}" type="slidenum">
              <a:rPr lang="cs-CZ" smtClean="0"/>
              <a:t>24</a:t>
            </a:fld>
            <a:endParaRPr lang="cs-CZ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585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8692"/>
    </mc:Choice>
    <mc:Fallback>
      <p:transition spd="slow" advTm="98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symbol pro obsah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47" y="150667"/>
            <a:ext cx="5715000" cy="4286250"/>
          </a:xfrm>
        </p:spPr>
      </p:pic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FC37-466A-49E3-A8CF-0552ECCA7ECA}" type="slidenum">
              <a:rPr lang="cs-CZ" smtClean="0"/>
              <a:t>25</a:t>
            </a:fld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602" y="1351189"/>
            <a:ext cx="5715000" cy="4286250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76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254"/>
    </mc:Choice>
    <mc:Fallback>
      <p:transition spd="slow" advTm="21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72886" y="211429"/>
            <a:ext cx="10515600" cy="4351338"/>
          </a:xfrm>
        </p:spPr>
        <p:txBody>
          <a:bodyPr>
            <a:noAutofit/>
          </a:bodyPr>
          <a:lstStyle/>
          <a:p>
            <a:pPr algn="just"/>
            <a:r>
              <a:rPr lang="cs-CZ" sz="2200" dirty="0"/>
              <a:t>Dne 24. října 2018 v 07:00 hod. řídil řidič </a:t>
            </a:r>
            <a:r>
              <a:rPr lang="cs-CZ" sz="2200" dirty="0" smtClean="0"/>
              <a:t>osobní </a:t>
            </a:r>
            <a:r>
              <a:rPr lang="cs-CZ" sz="2200" dirty="0"/>
              <a:t>automobil ŠKODA FABIA </a:t>
            </a:r>
            <a:r>
              <a:rPr lang="cs-CZ" sz="2200" dirty="0" smtClean="0"/>
              <a:t>COMBI, </a:t>
            </a:r>
            <a:r>
              <a:rPr lang="cs-CZ" sz="2200" dirty="0"/>
              <a:t>se kterým jel v uzavřené obci </a:t>
            </a:r>
            <a:r>
              <a:rPr lang="cs-CZ" sz="2200" dirty="0" smtClean="0"/>
              <a:t>L. (</a:t>
            </a:r>
            <a:r>
              <a:rPr lang="cs-CZ" sz="2200" dirty="0"/>
              <a:t>okr. </a:t>
            </a:r>
            <a:r>
              <a:rPr lang="cs-CZ" sz="2200" dirty="0" smtClean="0"/>
              <a:t>O.) </a:t>
            </a:r>
            <a:r>
              <a:rPr lang="cs-CZ" sz="2200" dirty="0"/>
              <a:t>a to po hlavní </a:t>
            </a:r>
            <a:r>
              <a:rPr lang="cs-CZ" sz="2200" dirty="0" err="1"/>
              <a:t>sil.č</a:t>
            </a:r>
            <a:r>
              <a:rPr lang="cs-CZ" sz="2200" dirty="0"/>
              <a:t>. I/56 ul. Hlučínské ve směru jízdy od </a:t>
            </a:r>
            <a:r>
              <a:rPr lang="cs-CZ" sz="2200" dirty="0" smtClean="0"/>
              <a:t>O. směrem </a:t>
            </a:r>
            <a:r>
              <a:rPr lang="cs-CZ" sz="2200" dirty="0"/>
              <a:t>k obci </a:t>
            </a:r>
            <a:r>
              <a:rPr lang="cs-CZ" sz="2200" dirty="0" smtClean="0"/>
              <a:t>H., </a:t>
            </a:r>
            <a:r>
              <a:rPr lang="cs-CZ" sz="2200" dirty="0"/>
              <a:t>kdy na rovném, přímém úseku sil. č. I/56 v km 24,861 u zastávky BUS s označením Chovatelská z důvodu silného deště přehlédl, že po vyznačeném přechodu pro chodce se pohybuje </a:t>
            </a:r>
            <a:r>
              <a:rPr lang="cs-CZ" sz="2200" dirty="0" smtClean="0"/>
              <a:t>chodec, </a:t>
            </a:r>
            <a:r>
              <a:rPr lang="cs-CZ" sz="2200" dirty="0"/>
              <a:t>který sil. ul. Hlučínskou přecházel v pohledu jízdy řidiče </a:t>
            </a:r>
            <a:r>
              <a:rPr lang="cs-CZ" sz="2200" dirty="0" smtClean="0"/>
              <a:t>zleva </a:t>
            </a:r>
            <a:r>
              <a:rPr lang="cs-CZ" sz="2200" dirty="0"/>
              <a:t>doprava a došlo ke střetu přední části vozidla Škoda Fabia s pravým bokem těla </a:t>
            </a:r>
            <a:r>
              <a:rPr lang="cs-CZ" sz="2200" dirty="0" smtClean="0"/>
              <a:t>chodce, </a:t>
            </a:r>
            <a:r>
              <a:rPr lang="cs-CZ" sz="2200" dirty="0"/>
              <a:t>který po tomto nárazu narazil do čelního skla a střechy vozidla, na kterém se nacházely kovové příčníky a poté dopadl na vozovku před přijíždějící vozidlo ŠKODA </a:t>
            </a:r>
            <a:r>
              <a:rPr lang="cs-CZ" sz="2200" dirty="0" smtClean="0"/>
              <a:t>FABIA druhého řidiče jedoucího </a:t>
            </a:r>
            <a:r>
              <a:rPr lang="cs-CZ" sz="2200" dirty="0"/>
              <a:t>za vozidlem </a:t>
            </a:r>
            <a:r>
              <a:rPr lang="cs-CZ" sz="2200" dirty="0" smtClean="0"/>
              <a:t>prvního řidiče. </a:t>
            </a:r>
            <a:r>
              <a:rPr lang="cs-CZ" sz="2200" dirty="0"/>
              <a:t>Ke střetu mezi vozidly nedošlo. </a:t>
            </a:r>
            <a:r>
              <a:rPr lang="cs-CZ" sz="2200" dirty="0" smtClean="0"/>
              <a:t>Z </a:t>
            </a:r>
            <a:r>
              <a:rPr lang="cs-CZ" sz="2200" dirty="0"/>
              <a:t>místa dopravní nehody byl </a:t>
            </a:r>
            <a:r>
              <a:rPr lang="cs-CZ" sz="2200" dirty="0" smtClean="0"/>
              <a:t>chodec převezen </a:t>
            </a:r>
            <a:r>
              <a:rPr lang="cs-CZ" sz="2200" dirty="0"/>
              <a:t>vozidlem RZS do FN Ostrava na odd. urgentního příjmu. Dle ošetřujícího lékaře </a:t>
            </a:r>
            <a:r>
              <a:rPr lang="cs-CZ" sz="2200" dirty="0" smtClean="0"/>
              <a:t>utrpěl </a:t>
            </a:r>
            <a:r>
              <a:rPr lang="cs-CZ" sz="2200" dirty="0"/>
              <a:t>chodec </a:t>
            </a:r>
            <a:r>
              <a:rPr lang="cs-CZ" sz="2200" dirty="0" smtClean="0"/>
              <a:t>těžké </a:t>
            </a:r>
            <a:r>
              <a:rPr lang="cs-CZ" sz="2200" dirty="0"/>
              <a:t>poranění hlavy, nyní se nachází v umělém spánku, kdy předpokládaná doba léčení se bude pohybovat v </a:t>
            </a:r>
            <a:r>
              <a:rPr lang="cs-CZ" sz="2200" dirty="0" smtClean="0"/>
              <a:t>řádech </a:t>
            </a:r>
            <a:r>
              <a:rPr lang="cs-CZ" sz="2200" dirty="0"/>
              <a:t>měsíců</a:t>
            </a:r>
            <a:r>
              <a:rPr lang="cs-CZ" sz="2200" dirty="0" smtClean="0"/>
              <a:t>. Chodec posléze na následky dopravní nehody v nemocnici zemřel.</a:t>
            </a:r>
          </a:p>
          <a:p>
            <a:pPr algn="just"/>
            <a:r>
              <a:rPr lang="cs-CZ" sz="2200" dirty="0"/>
              <a:t>V době dopravní nehody tma, déšť, vozovka osvětlena sloupy veřejného osvětlení, které se v pohledu </a:t>
            </a:r>
            <a:r>
              <a:rPr lang="cs-CZ" sz="2200" dirty="0" smtClean="0"/>
              <a:t>jízdy prvního řidiče </a:t>
            </a:r>
            <a:r>
              <a:rPr lang="cs-CZ" sz="2200" dirty="0"/>
              <a:t>jedoucího po ul. Hlučínské v obci </a:t>
            </a:r>
            <a:r>
              <a:rPr lang="cs-CZ" sz="2200" dirty="0" smtClean="0"/>
              <a:t>L. </a:t>
            </a:r>
            <a:r>
              <a:rPr lang="cs-CZ" sz="2200" dirty="0"/>
              <a:t>ve směru od </a:t>
            </a:r>
            <a:r>
              <a:rPr lang="cs-CZ" sz="2200" dirty="0" smtClean="0"/>
              <a:t>O. </a:t>
            </a:r>
            <a:r>
              <a:rPr lang="cs-CZ" sz="2200" dirty="0"/>
              <a:t>směrem k obci </a:t>
            </a:r>
            <a:r>
              <a:rPr lang="cs-CZ" sz="2200" dirty="0" smtClean="0"/>
              <a:t>H. </a:t>
            </a:r>
            <a:r>
              <a:rPr lang="cs-CZ" sz="2200" dirty="0"/>
              <a:t>nachází vlevo vedle </a:t>
            </a:r>
            <a:r>
              <a:rPr lang="cs-CZ" sz="2200" dirty="0" smtClean="0"/>
              <a:t>ul</a:t>
            </a:r>
            <a:r>
              <a:rPr lang="cs-CZ" sz="2200" dirty="0"/>
              <a:t>. Hlučínské a to ve vzdálenosti 86,6 m , 56,7 m, 26,6 m před VBM. Vyznačený přechod pro chodce na místě nehody je z obou stran osvětlen sloupy VO a ve vzdálenosti 61,1 m za VBM směrem k obci Hlučín se nachází dvojitý sloup VO se SDZ č. P2. </a:t>
            </a:r>
            <a:r>
              <a:rPr lang="cs-CZ" sz="2200" dirty="0" smtClean="0"/>
              <a:t>První řidič uplatňoval </a:t>
            </a:r>
            <a:r>
              <a:rPr lang="cs-CZ" sz="2200" dirty="0"/>
              <a:t>oslnění předními světlomety stojícího autobusu v zastávce BUS s názvem Chovatelská a to v zastávce vedoucí směrem k obci </a:t>
            </a:r>
            <a:r>
              <a:rPr lang="cs-CZ" sz="2200" dirty="0" smtClean="0"/>
              <a:t>O. </a:t>
            </a:r>
            <a:endParaRPr lang="cs-CZ" sz="220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FC37-466A-49E3-A8CF-0552ECCA7ECA}" type="slidenum">
              <a:rPr lang="cs-CZ" smtClean="0"/>
              <a:t>26</a:t>
            </a:fld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03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361"/>
    </mc:Choice>
    <mc:Fallback>
      <p:transition spd="slow" advTm="143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2FC37-466A-49E3-A8CF-0552ECCA7ECA}" type="slidenum">
              <a:rPr lang="cs-CZ" smtClean="0"/>
              <a:t>27</a:t>
            </a:fld>
            <a:endParaRPr lang="cs-CZ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20" y="202082"/>
            <a:ext cx="5715000" cy="4276725"/>
          </a:xfr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2288" y="2079625"/>
            <a:ext cx="5715000" cy="4276725"/>
          </a:xfrm>
          <a:prstGeom prst="rect">
            <a:avLst/>
          </a:prstGeom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3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854"/>
    </mc:Choice>
    <mc:Fallback>
      <p:transition spd="slow" advTm="488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rázku 3" descr="Obsah obrázku scéna, exteriér, silnice, auto&#10;&#10;Popis byl vytvořen automaticky">
            <a:extLst>
              <a:ext uri="{FF2B5EF4-FFF2-40B4-BE49-F238E27FC236}">
                <a16:creationId xmlns:a16="http://schemas.microsoft.com/office/drawing/2014/main" id="{282FD078-9E11-4FEF-94D5-23705850D4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96" r="19796"/>
          <a:stretch>
            <a:fillRect/>
          </a:stretch>
        </p:blipFill>
        <p:spPr>
          <a:xfrm rot="19845370">
            <a:off x="6384925" y="50800"/>
            <a:ext cx="7645400" cy="8437563"/>
          </a:xfr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5F5D0AA-4011-40F4-B289-B80FFB946A47}"/>
              </a:ext>
            </a:extLst>
          </p:cNvPr>
          <p:cNvGrpSpPr/>
          <p:nvPr/>
        </p:nvGrpSpPr>
        <p:grpSpPr>
          <a:xfrm rot="19800000">
            <a:off x="6272327" y="-421936"/>
            <a:ext cx="8308627" cy="9170620"/>
            <a:chOff x="6143990" y="-1224042"/>
            <a:chExt cx="8308627" cy="9170620"/>
          </a:xfrm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6AB1B5F0-4299-4C4D-ABA5-C84C1E349315}"/>
                </a:ext>
              </a:extLst>
            </p:cNvPr>
            <p:cNvSpPr/>
            <p:nvPr/>
          </p:nvSpPr>
          <p:spPr>
            <a:xfrm>
              <a:off x="6295522" y="-857283"/>
              <a:ext cx="7644057" cy="8437103"/>
            </a:xfrm>
            <a:custGeom>
              <a:avLst/>
              <a:gdLst>
                <a:gd name="connsiteX0" fmla="*/ 6312921 w 7644057"/>
                <a:gd name="connsiteY0" fmla="*/ 67 h 8437103"/>
                <a:gd name="connsiteX1" fmla="*/ 7644057 w 7644057"/>
                <a:gd name="connsiteY1" fmla="*/ 1356459 h 8437103"/>
                <a:gd name="connsiteX2" fmla="*/ 7644057 w 7644057"/>
                <a:gd name="connsiteY2" fmla="*/ 7064611 h 8437103"/>
                <a:gd name="connsiteX3" fmla="*/ 5615659 w 7644057"/>
                <a:gd name="connsiteY3" fmla="*/ 8251453 h 8437103"/>
                <a:gd name="connsiteX4" fmla="*/ 676133 w 7644057"/>
                <a:gd name="connsiteY4" fmla="*/ 5406797 h 8437103"/>
                <a:gd name="connsiteX5" fmla="*/ 676133 w 7644057"/>
                <a:gd name="connsiteY5" fmla="*/ 3033110 h 8437103"/>
                <a:gd name="connsiteX6" fmla="*/ 5615659 w 7644057"/>
                <a:gd name="connsiteY6" fmla="*/ 188454 h 8437103"/>
                <a:gd name="connsiteX7" fmla="*/ 6312921 w 7644057"/>
                <a:gd name="connsiteY7" fmla="*/ 67 h 8437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4057" h="8437103">
                  <a:moveTo>
                    <a:pt x="6312921" y="67"/>
                  </a:moveTo>
                  <a:cubicBezTo>
                    <a:pt x="7010183" y="7131"/>
                    <a:pt x="7644057" y="565231"/>
                    <a:pt x="7644057" y="1356459"/>
                  </a:cubicBezTo>
                  <a:cubicBezTo>
                    <a:pt x="7644057" y="1356459"/>
                    <a:pt x="7644057" y="1356459"/>
                    <a:pt x="7644057" y="7064611"/>
                  </a:cubicBezTo>
                  <a:cubicBezTo>
                    <a:pt x="7644057" y="8119583"/>
                    <a:pt x="6517170" y="8778939"/>
                    <a:pt x="5615659" y="8251453"/>
                  </a:cubicBezTo>
                  <a:cubicBezTo>
                    <a:pt x="5615659" y="8251453"/>
                    <a:pt x="5615659" y="8251453"/>
                    <a:pt x="676133" y="5406797"/>
                  </a:cubicBezTo>
                  <a:cubicBezTo>
                    <a:pt x="-225378" y="4879311"/>
                    <a:pt x="-225378" y="3560597"/>
                    <a:pt x="676133" y="3033110"/>
                  </a:cubicBezTo>
                  <a:cubicBezTo>
                    <a:pt x="676133" y="3033110"/>
                    <a:pt x="676133" y="3033110"/>
                    <a:pt x="5615659" y="188454"/>
                  </a:cubicBezTo>
                  <a:cubicBezTo>
                    <a:pt x="5841037" y="56583"/>
                    <a:pt x="6080500" y="-2288"/>
                    <a:pt x="6312921" y="67"/>
                  </a:cubicBezTo>
                  <a:close/>
                </a:path>
              </a:pathLst>
            </a:custGeom>
            <a:gradFill>
              <a:gsLst>
                <a:gs pos="4000">
                  <a:srgbClr val="523089">
                    <a:alpha val="50000"/>
                  </a:srgbClr>
                </a:gs>
                <a:gs pos="85000">
                  <a:srgbClr val="65ADA8">
                    <a:alpha val="50000"/>
                  </a:srgbClr>
                </a:gs>
              </a:gsLst>
              <a:lin ang="6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AFE0551E-B7AE-4DA3-8E17-CD934F7107C9}"/>
                </a:ext>
              </a:extLst>
            </p:cNvPr>
            <p:cNvSpPr/>
            <p:nvPr/>
          </p:nvSpPr>
          <p:spPr>
            <a:xfrm>
              <a:off x="6143990" y="-1224042"/>
              <a:ext cx="8308627" cy="9170620"/>
            </a:xfrm>
            <a:custGeom>
              <a:avLst/>
              <a:gdLst>
                <a:gd name="connsiteX0" fmla="*/ 6312921 w 7644057"/>
                <a:gd name="connsiteY0" fmla="*/ 67 h 8437103"/>
                <a:gd name="connsiteX1" fmla="*/ 7644057 w 7644057"/>
                <a:gd name="connsiteY1" fmla="*/ 1356459 h 8437103"/>
                <a:gd name="connsiteX2" fmla="*/ 7644057 w 7644057"/>
                <a:gd name="connsiteY2" fmla="*/ 7064611 h 8437103"/>
                <a:gd name="connsiteX3" fmla="*/ 5615659 w 7644057"/>
                <a:gd name="connsiteY3" fmla="*/ 8251453 h 8437103"/>
                <a:gd name="connsiteX4" fmla="*/ 676133 w 7644057"/>
                <a:gd name="connsiteY4" fmla="*/ 5406797 h 8437103"/>
                <a:gd name="connsiteX5" fmla="*/ 676133 w 7644057"/>
                <a:gd name="connsiteY5" fmla="*/ 3033110 h 8437103"/>
                <a:gd name="connsiteX6" fmla="*/ 5615659 w 7644057"/>
                <a:gd name="connsiteY6" fmla="*/ 188454 h 8437103"/>
                <a:gd name="connsiteX7" fmla="*/ 6312921 w 7644057"/>
                <a:gd name="connsiteY7" fmla="*/ 67 h 84371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644057" h="8437103">
                  <a:moveTo>
                    <a:pt x="6312921" y="67"/>
                  </a:moveTo>
                  <a:cubicBezTo>
                    <a:pt x="7010183" y="7131"/>
                    <a:pt x="7644057" y="565231"/>
                    <a:pt x="7644057" y="1356459"/>
                  </a:cubicBezTo>
                  <a:cubicBezTo>
                    <a:pt x="7644057" y="1356459"/>
                    <a:pt x="7644057" y="1356459"/>
                    <a:pt x="7644057" y="7064611"/>
                  </a:cubicBezTo>
                  <a:cubicBezTo>
                    <a:pt x="7644057" y="8119583"/>
                    <a:pt x="6517170" y="8778939"/>
                    <a:pt x="5615659" y="8251453"/>
                  </a:cubicBezTo>
                  <a:cubicBezTo>
                    <a:pt x="5615659" y="8251453"/>
                    <a:pt x="5615659" y="8251453"/>
                    <a:pt x="676133" y="5406797"/>
                  </a:cubicBezTo>
                  <a:cubicBezTo>
                    <a:pt x="-225378" y="4879311"/>
                    <a:pt x="-225378" y="3560597"/>
                    <a:pt x="676133" y="3033110"/>
                  </a:cubicBezTo>
                  <a:cubicBezTo>
                    <a:pt x="676133" y="3033110"/>
                    <a:pt x="676133" y="3033110"/>
                    <a:pt x="5615659" y="188454"/>
                  </a:cubicBezTo>
                  <a:cubicBezTo>
                    <a:pt x="5841037" y="56583"/>
                    <a:pt x="6080500" y="-2288"/>
                    <a:pt x="6312921" y="67"/>
                  </a:cubicBezTo>
                  <a:close/>
                </a:path>
              </a:pathLst>
            </a:custGeom>
            <a:noFill/>
            <a:ln w="76200">
              <a:solidFill>
                <a:srgbClr val="58649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64DAC1E-463E-4A51-AF57-B573BA9ACEFB}"/>
              </a:ext>
            </a:extLst>
          </p:cNvPr>
          <p:cNvGrpSpPr/>
          <p:nvPr/>
        </p:nvGrpSpPr>
        <p:grpSpPr>
          <a:xfrm rot="18900000">
            <a:off x="7522914" y="4621636"/>
            <a:ext cx="1632429" cy="1578629"/>
            <a:chOff x="683971" y="1246589"/>
            <a:chExt cx="4908793" cy="4747012"/>
          </a:xfrm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6648345A-D542-4DCE-950D-7BB3E310460F}"/>
                </a:ext>
              </a:extLst>
            </p:cNvPr>
            <p:cNvSpPr>
              <a:spLocks/>
            </p:cNvSpPr>
            <p:nvPr/>
          </p:nvSpPr>
          <p:spPr bwMode="auto">
            <a:xfrm rot="10800000">
              <a:off x="683971" y="1571595"/>
              <a:ext cx="4747012" cy="4096997"/>
            </a:xfrm>
            <a:custGeom>
              <a:avLst/>
              <a:gdLst>
                <a:gd name="T0" fmla="*/ 179 w 484"/>
                <a:gd name="T1" fmla="*/ 48 h 419"/>
                <a:gd name="T2" fmla="*/ 28 w 484"/>
                <a:gd name="T3" fmla="*/ 311 h 419"/>
                <a:gd name="T4" fmla="*/ 91 w 484"/>
                <a:gd name="T5" fmla="*/ 419 h 419"/>
                <a:gd name="T6" fmla="*/ 394 w 484"/>
                <a:gd name="T7" fmla="*/ 419 h 419"/>
                <a:gd name="T8" fmla="*/ 456 w 484"/>
                <a:gd name="T9" fmla="*/ 311 h 419"/>
                <a:gd name="T10" fmla="*/ 305 w 484"/>
                <a:gd name="T11" fmla="*/ 48 h 419"/>
                <a:gd name="T12" fmla="*/ 179 w 484"/>
                <a:gd name="T13" fmla="*/ 48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4" h="419">
                  <a:moveTo>
                    <a:pt x="179" y="48"/>
                  </a:moveTo>
                  <a:cubicBezTo>
                    <a:pt x="28" y="311"/>
                    <a:pt x="28" y="311"/>
                    <a:pt x="28" y="311"/>
                  </a:cubicBezTo>
                  <a:cubicBezTo>
                    <a:pt x="0" y="359"/>
                    <a:pt x="35" y="419"/>
                    <a:pt x="91" y="419"/>
                  </a:cubicBezTo>
                  <a:cubicBezTo>
                    <a:pt x="394" y="419"/>
                    <a:pt x="394" y="419"/>
                    <a:pt x="394" y="419"/>
                  </a:cubicBezTo>
                  <a:cubicBezTo>
                    <a:pt x="450" y="419"/>
                    <a:pt x="484" y="359"/>
                    <a:pt x="456" y="311"/>
                  </a:cubicBezTo>
                  <a:cubicBezTo>
                    <a:pt x="305" y="48"/>
                    <a:pt x="305" y="48"/>
                    <a:pt x="305" y="48"/>
                  </a:cubicBezTo>
                  <a:cubicBezTo>
                    <a:pt x="277" y="0"/>
                    <a:pt x="207" y="0"/>
                    <a:pt x="179" y="48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id="{FAA20A10-B7DC-44BF-AD5F-1C85090A277C}"/>
                </a:ext>
              </a:extLst>
            </p:cNvPr>
            <p:cNvSpPr>
              <a:spLocks/>
            </p:cNvSpPr>
            <p:nvPr/>
          </p:nvSpPr>
          <p:spPr bwMode="auto">
            <a:xfrm rot="7200000">
              <a:off x="1170760" y="1571596"/>
              <a:ext cx="4747012" cy="4096997"/>
            </a:xfrm>
            <a:custGeom>
              <a:avLst/>
              <a:gdLst>
                <a:gd name="T0" fmla="*/ 179 w 484"/>
                <a:gd name="T1" fmla="*/ 48 h 419"/>
                <a:gd name="T2" fmla="*/ 28 w 484"/>
                <a:gd name="T3" fmla="*/ 311 h 419"/>
                <a:gd name="T4" fmla="*/ 91 w 484"/>
                <a:gd name="T5" fmla="*/ 419 h 419"/>
                <a:gd name="T6" fmla="*/ 394 w 484"/>
                <a:gd name="T7" fmla="*/ 419 h 419"/>
                <a:gd name="T8" fmla="*/ 456 w 484"/>
                <a:gd name="T9" fmla="*/ 311 h 419"/>
                <a:gd name="T10" fmla="*/ 305 w 484"/>
                <a:gd name="T11" fmla="*/ 48 h 419"/>
                <a:gd name="T12" fmla="*/ 179 w 484"/>
                <a:gd name="T13" fmla="*/ 48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4" h="419">
                  <a:moveTo>
                    <a:pt x="179" y="48"/>
                  </a:moveTo>
                  <a:cubicBezTo>
                    <a:pt x="28" y="311"/>
                    <a:pt x="28" y="311"/>
                    <a:pt x="28" y="311"/>
                  </a:cubicBezTo>
                  <a:cubicBezTo>
                    <a:pt x="0" y="359"/>
                    <a:pt x="35" y="419"/>
                    <a:pt x="91" y="419"/>
                  </a:cubicBezTo>
                  <a:cubicBezTo>
                    <a:pt x="394" y="419"/>
                    <a:pt x="394" y="419"/>
                    <a:pt x="394" y="419"/>
                  </a:cubicBezTo>
                  <a:cubicBezTo>
                    <a:pt x="450" y="419"/>
                    <a:pt x="484" y="359"/>
                    <a:pt x="456" y="311"/>
                  </a:cubicBezTo>
                  <a:cubicBezTo>
                    <a:pt x="305" y="48"/>
                    <a:pt x="305" y="48"/>
                    <a:pt x="305" y="48"/>
                  </a:cubicBezTo>
                  <a:cubicBezTo>
                    <a:pt x="277" y="0"/>
                    <a:pt x="207" y="0"/>
                    <a:pt x="179" y="48"/>
                  </a:cubicBezTo>
                  <a:close/>
                </a:path>
              </a:pathLst>
            </a:custGeom>
            <a:noFill/>
            <a:ln w="3810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A4B3294-6DB2-4BCA-B0A7-AEEEB7ADE754}"/>
              </a:ext>
            </a:extLst>
          </p:cNvPr>
          <p:cNvSpPr txBox="1"/>
          <p:nvPr/>
        </p:nvSpPr>
        <p:spPr>
          <a:xfrm>
            <a:off x="397504" y="203005"/>
            <a:ext cx="6582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586496"/>
                </a:solidFill>
                <a:latin typeface="Arial Black" panose="020B0A04020102020204" pitchFamily="34" charset="0"/>
                <a:ea typeface="Roboto Medium" panose="02000000000000000000" pitchFamily="2" charset="0"/>
              </a:rPr>
              <a:t>ZÁVĚR</a:t>
            </a:r>
            <a:endParaRPr lang="en-US" sz="3600" dirty="0">
              <a:solidFill>
                <a:srgbClr val="586496"/>
              </a:solidFill>
              <a:latin typeface="Arial Black" panose="020B0A04020102020204" pitchFamily="34" charset="0"/>
              <a:ea typeface="Roboto Medium" panose="02000000000000000000" pitchFamily="2" charset="0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12BECDE-4523-4F91-8344-531C70F2DA4F}"/>
              </a:ext>
            </a:extLst>
          </p:cNvPr>
          <p:cNvCxnSpPr>
            <a:cxnSpLocks/>
          </p:cNvCxnSpPr>
          <p:nvPr/>
        </p:nvCxnSpPr>
        <p:spPr>
          <a:xfrm>
            <a:off x="397504" y="760575"/>
            <a:ext cx="1935292" cy="0"/>
          </a:xfrm>
          <a:prstGeom prst="line">
            <a:avLst/>
          </a:prstGeom>
          <a:ln w="38100">
            <a:solidFill>
              <a:srgbClr val="586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Skupina 6">
            <a:extLst>
              <a:ext uri="{FF2B5EF4-FFF2-40B4-BE49-F238E27FC236}">
                <a16:creationId xmlns:a16="http://schemas.microsoft.com/office/drawing/2014/main" id="{4D689120-D987-426B-8559-C5C9BD0D78F3}"/>
              </a:ext>
            </a:extLst>
          </p:cNvPr>
          <p:cNvGrpSpPr/>
          <p:nvPr/>
        </p:nvGrpSpPr>
        <p:grpSpPr>
          <a:xfrm rot="17977450">
            <a:off x="5688679" y="2131798"/>
            <a:ext cx="2528139" cy="1369345"/>
            <a:chOff x="4980743" y="-2460708"/>
            <a:chExt cx="2528139" cy="1369345"/>
          </a:xfrm>
        </p:grpSpPr>
        <p:sp>
          <p:nvSpPr>
            <p:cNvPr id="19" name="Freeform 9">
              <a:extLst>
                <a:ext uri="{FF2B5EF4-FFF2-40B4-BE49-F238E27FC236}">
                  <a16:creationId xmlns:a16="http://schemas.microsoft.com/office/drawing/2014/main" id="{64230EE8-507C-461E-A8D1-77232B283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0743" y="-2460708"/>
              <a:ext cx="1586600" cy="1369345"/>
            </a:xfrm>
            <a:custGeom>
              <a:avLst/>
              <a:gdLst>
                <a:gd name="T0" fmla="*/ 179 w 484"/>
                <a:gd name="T1" fmla="*/ 48 h 419"/>
                <a:gd name="T2" fmla="*/ 28 w 484"/>
                <a:gd name="T3" fmla="*/ 311 h 419"/>
                <a:gd name="T4" fmla="*/ 91 w 484"/>
                <a:gd name="T5" fmla="*/ 419 h 419"/>
                <a:gd name="T6" fmla="*/ 394 w 484"/>
                <a:gd name="T7" fmla="*/ 419 h 419"/>
                <a:gd name="T8" fmla="*/ 456 w 484"/>
                <a:gd name="T9" fmla="*/ 311 h 419"/>
                <a:gd name="T10" fmla="*/ 305 w 484"/>
                <a:gd name="T11" fmla="*/ 48 h 419"/>
                <a:gd name="T12" fmla="*/ 179 w 484"/>
                <a:gd name="T13" fmla="*/ 48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4" h="419">
                  <a:moveTo>
                    <a:pt x="179" y="48"/>
                  </a:moveTo>
                  <a:cubicBezTo>
                    <a:pt x="28" y="311"/>
                    <a:pt x="28" y="311"/>
                    <a:pt x="28" y="311"/>
                  </a:cubicBezTo>
                  <a:cubicBezTo>
                    <a:pt x="0" y="359"/>
                    <a:pt x="35" y="419"/>
                    <a:pt x="91" y="419"/>
                  </a:cubicBezTo>
                  <a:cubicBezTo>
                    <a:pt x="394" y="419"/>
                    <a:pt x="394" y="419"/>
                    <a:pt x="394" y="419"/>
                  </a:cubicBezTo>
                  <a:cubicBezTo>
                    <a:pt x="450" y="419"/>
                    <a:pt x="484" y="359"/>
                    <a:pt x="456" y="311"/>
                  </a:cubicBezTo>
                  <a:cubicBezTo>
                    <a:pt x="305" y="48"/>
                    <a:pt x="305" y="48"/>
                    <a:pt x="305" y="48"/>
                  </a:cubicBezTo>
                  <a:cubicBezTo>
                    <a:pt x="277" y="0"/>
                    <a:pt x="207" y="0"/>
                    <a:pt x="179" y="48"/>
                  </a:cubicBezTo>
                  <a:close/>
                </a:path>
              </a:pathLst>
            </a:custGeom>
            <a:solidFill>
              <a:srgbClr val="523089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AB59FA73-ADFE-4574-A55C-927791EF71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1513" y="-2460708"/>
              <a:ext cx="1586600" cy="1369345"/>
            </a:xfrm>
            <a:custGeom>
              <a:avLst/>
              <a:gdLst>
                <a:gd name="T0" fmla="*/ 179 w 484"/>
                <a:gd name="T1" fmla="*/ 48 h 419"/>
                <a:gd name="T2" fmla="*/ 28 w 484"/>
                <a:gd name="T3" fmla="*/ 311 h 419"/>
                <a:gd name="T4" fmla="*/ 91 w 484"/>
                <a:gd name="T5" fmla="*/ 419 h 419"/>
                <a:gd name="T6" fmla="*/ 394 w 484"/>
                <a:gd name="T7" fmla="*/ 419 h 419"/>
                <a:gd name="T8" fmla="*/ 456 w 484"/>
                <a:gd name="T9" fmla="*/ 311 h 419"/>
                <a:gd name="T10" fmla="*/ 305 w 484"/>
                <a:gd name="T11" fmla="*/ 48 h 419"/>
                <a:gd name="T12" fmla="*/ 179 w 484"/>
                <a:gd name="T13" fmla="*/ 48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4" h="419">
                  <a:moveTo>
                    <a:pt x="179" y="48"/>
                  </a:moveTo>
                  <a:cubicBezTo>
                    <a:pt x="28" y="311"/>
                    <a:pt x="28" y="311"/>
                    <a:pt x="28" y="311"/>
                  </a:cubicBezTo>
                  <a:cubicBezTo>
                    <a:pt x="0" y="359"/>
                    <a:pt x="35" y="419"/>
                    <a:pt x="91" y="419"/>
                  </a:cubicBezTo>
                  <a:cubicBezTo>
                    <a:pt x="394" y="419"/>
                    <a:pt x="394" y="419"/>
                    <a:pt x="394" y="419"/>
                  </a:cubicBezTo>
                  <a:cubicBezTo>
                    <a:pt x="450" y="419"/>
                    <a:pt x="484" y="359"/>
                    <a:pt x="456" y="311"/>
                  </a:cubicBezTo>
                  <a:cubicBezTo>
                    <a:pt x="305" y="48"/>
                    <a:pt x="305" y="48"/>
                    <a:pt x="305" y="48"/>
                  </a:cubicBezTo>
                  <a:cubicBezTo>
                    <a:pt x="277" y="0"/>
                    <a:pt x="207" y="0"/>
                    <a:pt x="179" y="48"/>
                  </a:cubicBezTo>
                  <a:close/>
                </a:path>
              </a:pathLst>
            </a:custGeom>
            <a:solidFill>
              <a:srgbClr val="58649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7150F763-7405-436E-BB03-265E58949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2282" y="-2460708"/>
              <a:ext cx="1586600" cy="1369345"/>
            </a:xfrm>
            <a:custGeom>
              <a:avLst/>
              <a:gdLst>
                <a:gd name="T0" fmla="*/ 179 w 484"/>
                <a:gd name="T1" fmla="*/ 48 h 419"/>
                <a:gd name="T2" fmla="*/ 28 w 484"/>
                <a:gd name="T3" fmla="*/ 311 h 419"/>
                <a:gd name="T4" fmla="*/ 91 w 484"/>
                <a:gd name="T5" fmla="*/ 419 h 419"/>
                <a:gd name="T6" fmla="*/ 394 w 484"/>
                <a:gd name="T7" fmla="*/ 419 h 419"/>
                <a:gd name="T8" fmla="*/ 456 w 484"/>
                <a:gd name="T9" fmla="*/ 311 h 419"/>
                <a:gd name="T10" fmla="*/ 305 w 484"/>
                <a:gd name="T11" fmla="*/ 48 h 419"/>
                <a:gd name="T12" fmla="*/ 179 w 484"/>
                <a:gd name="T13" fmla="*/ 48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4" h="419">
                  <a:moveTo>
                    <a:pt x="179" y="48"/>
                  </a:moveTo>
                  <a:cubicBezTo>
                    <a:pt x="28" y="311"/>
                    <a:pt x="28" y="311"/>
                    <a:pt x="28" y="311"/>
                  </a:cubicBezTo>
                  <a:cubicBezTo>
                    <a:pt x="0" y="359"/>
                    <a:pt x="35" y="419"/>
                    <a:pt x="91" y="419"/>
                  </a:cubicBezTo>
                  <a:cubicBezTo>
                    <a:pt x="394" y="419"/>
                    <a:pt x="394" y="419"/>
                    <a:pt x="394" y="419"/>
                  </a:cubicBezTo>
                  <a:cubicBezTo>
                    <a:pt x="450" y="419"/>
                    <a:pt x="484" y="359"/>
                    <a:pt x="456" y="311"/>
                  </a:cubicBezTo>
                  <a:cubicBezTo>
                    <a:pt x="305" y="48"/>
                    <a:pt x="305" y="48"/>
                    <a:pt x="305" y="48"/>
                  </a:cubicBezTo>
                  <a:cubicBezTo>
                    <a:pt x="277" y="0"/>
                    <a:pt x="207" y="0"/>
                    <a:pt x="179" y="48"/>
                  </a:cubicBezTo>
                  <a:close/>
                </a:path>
              </a:pathLst>
            </a:custGeom>
            <a:solidFill>
              <a:srgbClr val="65ADA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71BC3D7-BC7F-4E00-BE0D-92F1E57D98FA}"/>
              </a:ext>
            </a:extLst>
          </p:cNvPr>
          <p:cNvGrpSpPr/>
          <p:nvPr/>
        </p:nvGrpSpPr>
        <p:grpSpPr>
          <a:xfrm>
            <a:off x="7872666" y="5127552"/>
            <a:ext cx="746126" cy="604837"/>
            <a:chOff x="6456412" y="1658115"/>
            <a:chExt cx="746126" cy="604837"/>
          </a:xfrm>
          <a:solidFill>
            <a:schemeClr val="bg1"/>
          </a:solidFill>
        </p:grpSpPr>
        <p:sp>
          <p:nvSpPr>
            <p:cNvPr id="36" name="Freeform 13">
              <a:extLst>
                <a:ext uri="{FF2B5EF4-FFF2-40B4-BE49-F238E27FC236}">
                  <a16:creationId xmlns:a16="http://schemas.microsoft.com/office/drawing/2014/main" id="{3E384C94-10B2-4A65-A23D-32E02C340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6412" y="1658115"/>
              <a:ext cx="465138" cy="604837"/>
            </a:xfrm>
            <a:custGeom>
              <a:avLst/>
              <a:gdLst>
                <a:gd name="T0" fmla="*/ 1917 w 1917"/>
                <a:gd name="T1" fmla="*/ 1262 h 2496"/>
                <a:gd name="T2" fmla="*/ 1661 w 1917"/>
                <a:gd name="T3" fmla="*/ 1390 h 2496"/>
                <a:gd name="T4" fmla="*/ 1595 w 1917"/>
                <a:gd name="T5" fmla="*/ 1560 h 2496"/>
                <a:gd name="T6" fmla="*/ 1469 w 1917"/>
                <a:gd name="T7" fmla="*/ 1710 h 2496"/>
                <a:gd name="T8" fmla="*/ 1154 w 1917"/>
                <a:gd name="T9" fmla="*/ 1639 h 2496"/>
                <a:gd name="T10" fmla="*/ 1250 w 1917"/>
                <a:gd name="T11" fmla="*/ 2161 h 2496"/>
                <a:gd name="T12" fmla="*/ 1310 w 1917"/>
                <a:gd name="T13" fmla="*/ 2496 h 2496"/>
                <a:gd name="T14" fmla="*/ 1086 w 1917"/>
                <a:gd name="T15" fmla="*/ 2366 h 2496"/>
                <a:gd name="T16" fmla="*/ 696 w 1917"/>
                <a:gd name="T17" fmla="*/ 2137 h 2496"/>
                <a:gd name="T18" fmla="*/ 375 w 1917"/>
                <a:gd name="T19" fmla="*/ 1950 h 2496"/>
                <a:gd name="T20" fmla="*/ 453 w 1917"/>
                <a:gd name="T21" fmla="*/ 1560 h 2496"/>
                <a:gd name="T22" fmla="*/ 62 w 1917"/>
                <a:gd name="T23" fmla="*/ 936 h 2496"/>
                <a:gd name="T24" fmla="*/ 921 w 1917"/>
                <a:gd name="T25" fmla="*/ 0 h 2496"/>
                <a:gd name="T26" fmla="*/ 1195 w 1917"/>
                <a:gd name="T27" fmla="*/ 22 h 2496"/>
                <a:gd name="T28" fmla="*/ 1522 w 1917"/>
                <a:gd name="T29" fmla="*/ 147 h 2496"/>
                <a:gd name="T30" fmla="*/ 1664 w 1917"/>
                <a:gd name="T31" fmla="*/ 296 h 2496"/>
                <a:gd name="T32" fmla="*/ 1730 w 1917"/>
                <a:gd name="T33" fmla="*/ 471 h 2496"/>
                <a:gd name="T34" fmla="*/ 1701 w 1917"/>
                <a:gd name="T35" fmla="*/ 858 h 2496"/>
                <a:gd name="T36" fmla="*/ 1917 w 1917"/>
                <a:gd name="T37" fmla="*/ 1262 h 2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17" h="2496">
                  <a:moveTo>
                    <a:pt x="1917" y="1262"/>
                  </a:moveTo>
                  <a:cubicBezTo>
                    <a:pt x="1661" y="1390"/>
                    <a:pt x="1661" y="1390"/>
                    <a:pt x="1661" y="1390"/>
                  </a:cubicBezTo>
                  <a:cubicBezTo>
                    <a:pt x="1661" y="1390"/>
                    <a:pt x="1636" y="1476"/>
                    <a:pt x="1595" y="1560"/>
                  </a:cubicBezTo>
                  <a:cubicBezTo>
                    <a:pt x="1562" y="1626"/>
                    <a:pt x="1518" y="1691"/>
                    <a:pt x="1469" y="1710"/>
                  </a:cubicBezTo>
                  <a:cubicBezTo>
                    <a:pt x="1365" y="1750"/>
                    <a:pt x="1154" y="1639"/>
                    <a:pt x="1154" y="1639"/>
                  </a:cubicBezTo>
                  <a:cubicBezTo>
                    <a:pt x="1250" y="2161"/>
                    <a:pt x="1250" y="2161"/>
                    <a:pt x="1250" y="2161"/>
                  </a:cubicBezTo>
                  <a:cubicBezTo>
                    <a:pt x="1310" y="2496"/>
                    <a:pt x="1310" y="2496"/>
                    <a:pt x="1310" y="2496"/>
                  </a:cubicBezTo>
                  <a:cubicBezTo>
                    <a:pt x="1086" y="2366"/>
                    <a:pt x="1086" y="2366"/>
                    <a:pt x="1086" y="2366"/>
                  </a:cubicBezTo>
                  <a:cubicBezTo>
                    <a:pt x="696" y="2137"/>
                    <a:pt x="696" y="2137"/>
                    <a:pt x="696" y="2137"/>
                  </a:cubicBezTo>
                  <a:cubicBezTo>
                    <a:pt x="375" y="1950"/>
                    <a:pt x="375" y="1950"/>
                    <a:pt x="375" y="1950"/>
                  </a:cubicBezTo>
                  <a:cubicBezTo>
                    <a:pt x="453" y="1560"/>
                    <a:pt x="453" y="1560"/>
                    <a:pt x="453" y="1560"/>
                  </a:cubicBezTo>
                  <a:cubicBezTo>
                    <a:pt x="453" y="1560"/>
                    <a:pt x="181" y="1572"/>
                    <a:pt x="62" y="936"/>
                  </a:cubicBezTo>
                  <a:cubicBezTo>
                    <a:pt x="41" y="819"/>
                    <a:pt x="0" y="0"/>
                    <a:pt x="921" y="0"/>
                  </a:cubicBezTo>
                  <a:cubicBezTo>
                    <a:pt x="1024" y="0"/>
                    <a:pt x="1115" y="8"/>
                    <a:pt x="1195" y="22"/>
                  </a:cubicBezTo>
                  <a:cubicBezTo>
                    <a:pt x="1336" y="47"/>
                    <a:pt x="1442" y="91"/>
                    <a:pt x="1522" y="147"/>
                  </a:cubicBezTo>
                  <a:cubicBezTo>
                    <a:pt x="1584" y="191"/>
                    <a:pt x="1630" y="242"/>
                    <a:pt x="1664" y="296"/>
                  </a:cubicBezTo>
                  <a:cubicBezTo>
                    <a:pt x="1698" y="353"/>
                    <a:pt x="1719" y="413"/>
                    <a:pt x="1730" y="471"/>
                  </a:cubicBezTo>
                  <a:cubicBezTo>
                    <a:pt x="1769" y="671"/>
                    <a:pt x="1701" y="858"/>
                    <a:pt x="1701" y="858"/>
                  </a:cubicBezTo>
                  <a:lnTo>
                    <a:pt x="1917" y="1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B4854B60-E00F-4935-9E34-FD0C1256BFE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225" y="1658115"/>
              <a:ext cx="341313" cy="604837"/>
            </a:xfrm>
            <a:custGeom>
              <a:avLst/>
              <a:gdLst>
                <a:gd name="T0" fmla="*/ 1403 w 1403"/>
                <a:gd name="T1" fmla="*/ 1262 h 2496"/>
                <a:gd name="T2" fmla="*/ 1147 w 1403"/>
                <a:gd name="T3" fmla="*/ 1390 h 2496"/>
                <a:gd name="T4" fmla="*/ 955 w 1403"/>
                <a:gd name="T5" fmla="*/ 1710 h 2496"/>
                <a:gd name="T6" fmla="*/ 640 w 1403"/>
                <a:gd name="T7" fmla="*/ 1639 h 2496"/>
                <a:gd name="T8" fmla="*/ 796 w 1403"/>
                <a:gd name="T9" fmla="*/ 2496 h 2496"/>
                <a:gd name="T10" fmla="*/ 572 w 1403"/>
                <a:gd name="T11" fmla="*/ 2366 h 2496"/>
                <a:gd name="T12" fmla="*/ 182 w 1403"/>
                <a:gd name="T13" fmla="*/ 2137 h 2496"/>
                <a:gd name="T14" fmla="*/ 80 w 1403"/>
                <a:gd name="T15" fmla="*/ 2078 h 2496"/>
                <a:gd name="T16" fmla="*/ 0 w 1403"/>
                <a:gd name="T17" fmla="*/ 1639 h 2496"/>
                <a:gd name="T18" fmla="*/ 315 w 1403"/>
                <a:gd name="T19" fmla="*/ 1710 h 2496"/>
                <a:gd name="T20" fmla="*/ 507 w 1403"/>
                <a:gd name="T21" fmla="*/ 1390 h 2496"/>
                <a:gd name="T22" fmla="*/ 763 w 1403"/>
                <a:gd name="T23" fmla="*/ 1262 h 2496"/>
                <a:gd name="T24" fmla="*/ 547 w 1403"/>
                <a:gd name="T25" fmla="*/ 858 h 2496"/>
                <a:gd name="T26" fmla="*/ 576 w 1403"/>
                <a:gd name="T27" fmla="*/ 471 h 2496"/>
                <a:gd name="T28" fmla="*/ 510 w 1403"/>
                <a:gd name="T29" fmla="*/ 296 h 2496"/>
                <a:gd name="T30" fmla="*/ 106 w 1403"/>
                <a:gd name="T31" fmla="*/ 35 h 2496"/>
                <a:gd name="T32" fmla="*/ 407 w 1403"/>
                <a:gd name="T33" fmla="*/ 0 h 2496"/>
                <a:gd name="T34" fmla="*/ 1150 w 1403"/>
                <a:gd name="T35" fmla="*/ 296 h 2496"/>
                <a:gd name="T36" fmla="*/ 1216 w 1403"/>
                <a:gd name="T37" fmla="*/ 471 h 2496"/>
                <a:gd name="T38" fmla="*/ 1187 w 1403"/>
                <a:gd name="T39" fmla="*/ 858 h 2496"/>
                <a:gd name="T40" fmla="*/ 1403 w 1403"/>
                <a:gd name="T41" fmla="*/ 1262 h 2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03" h="2496">
                  <a:moveTo>
                    <a:pt x="1403" y="1262"/>
                  </a:moveTo>
                  <a:cubicBezTo>
                    <a:pt x="1147" y="1390"/>
                    <a:pt x="1147" y="1390"/>
                    <a:pt x="1147" y="1390"/>
                  </a:cubicBezTo>
                  <a:cubicBezTo>
                    <a:pt x="1147" y="1390"/>
                    <a:pt x="1066" y="1667"/>
                    <a:pt x="955" y="1710"/>
                  </a:cubicBezTo>
                  <a:cubicBezTo>
                    <a:pt x="851" y="1750"/>
                    <a:pt x="640" y="1639"/>
                    <a:pt x="640" y="1639"/>
                  </a:cubicBezTo>
                  <a:cubicBezTo>
                    <a:pt x="796" y="2496"/>
                    <a:pt x="796" y="2496"/>
                    <a:pt x="796" y="2496"/>
                  </a:cubicBezTo>
                  <a:cubicBezTo>
                    <a:pt x="572" y="2366"/>
                    <a:pt x="572" y="2366"/>
                    <a:pt x="572" y="2366"/>
                  </a:cubicBezTo>
                  <a:cubicBezTo>
                    <a:pt x="182" y="2137"/>
                    <a:pt x="182" y="2137"/>
                    <a:pt x="182" y="2137"/>
                  </a:cubicBezTo>
                  <a:cubicBezTo>
                    <a:pt x="80" y="2078"/>
                    <a:pt x="80" y="2078"/>
                    <a:pt x="80" y="2078"/>
                  </a:cubicBezTo>
                  <a:cubicBezTo>
                    <a:pt x="0" y="1639"/>
                    <a:pt x="0" y="1639"/>
                    <a:pt x="0" y="1639"/>
                  </a:cubicBezTo>
                  <a:cubicBezTo>
                    <a:pt x="0" y="1639"/>
                    <a:pt x="211" y="1750"/>
                    <a:pt x="315" y="1710"/>
                  </a:cubicBezTo>
                  <a:cubicBezTo>
                    <a:pt x="426" y="1667"/>
                    <a:pt x="507" y="1390"/>
                    <a:pt x="507" y="1390"/>
                  </a:cubicBezTo>
                  <a:cubicBezTo>
                    <a:pt x="763" y="1262"/>
                    <a:pt x="763" y="1262"/>
                    <a:pt x="763" y="1262"/>
                  </a:cubicBezTo>
                  <a:cubicBezTo>
                    <a:pt x="547" y="858"/>
                    <a:pt x="547" y="858"/>
                    <a:pt x="547" y="858"/>
                  </a:cubicBezTo>
                  <a:cubicBezTo>
                    <a:pt x="547" y="858"/>
                    <a:pt x="615" y="671"/>
                    <a:pt x="576" y="471"/>
                  </a:cubicBezTo>
                  <a:cubicBezTo>
                    <a:pt x="565" y="413"/>
                    <a:pt x="544" y="353"/>
                    <a:pt x="510" y="296"/>
                  </a:cubicBezTo>
                  <a:cubicBezTo>
                    <a:pt x="441" y="184"/>
                    <a:pt x="318" y="85"/>
                    <a:pt x="106" y="35"/>
                  </a:cubicBezTo>
                  <a:cubicBezTo>
                    <a:pt x="192" y="13"/>
                    <a:pt x="292" y="0"/>
                    <a:pt x="407" y="0"/>
                  </a:cubicBezTo>
                  <a:cubicBezTo>
                    <a:pt x="838" y="0"/>
                    <a:pt x="1050" y="135"/>
                    <a:pt x="1150" y="296"/>
                  </a:cubicBezTo>
                  <a:cubicBezTo>
                    <a:pt x="1184" y="353"/>
                    <a:pt x="1205" y="413"/>
                    <a:pt x="1216" y="471"/>
                  </a:cubicBezTo>
                  <a:cubicBezTo>
                    <a:pt x="1255" y="671"/>
                    <a:pt x="1187" y="858"/>
                    <a:pt x="1187" y="858"/>
                  </a:cubicBezTo>
                  <a:lnTo>
                    <a:pt x="1403" y="126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Obdélník 5">
            <a:extLst>
              <a:ext uri="{FF2B5EF4-FFF2-40B4-BE49-F238E27FC236}">
                <a16:creationId xmlns:a16="http://schemas.microsoft.com/office/drawing/2014/main" id="{5AE20283-8234-44B1-A350-0A76AEEBC20E}"/>
              </a:ext>
            </a:extLst>
          </p:cNvPr>
          <p:cNvSpPr/>
          <p:nvPr/>
        </p:nvSpPr>
        <p:spPr>
          <a:xfrm>
            <a:off x="397504" y="937529"/>
            <a:ext cx="77326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Pozemní komunikace, ať už se jedná o cesty, stezky, místní komunikace, silnice či dálnice, jsou stále velmi důležitými spojeními mezi obcemi, městy, státy, po kterých migrují lidé za prací, za obchodem či za lepším životem.</a:t>
            </a:r>
          </a:p>
        </p:txBody>
      </p:sp>
      <p:sp>
        <p:nvSpPr>
          <p:cNvPr id="32" name="Obdélník 31">
            <a:extLst>
              <a:ext uri="{FF2B5EF4-FFF2-40B4-BE49-F238E27FC236}">
                <a16:creationId xmlns:a16="http://schemas.microsoft.com/office/drawing/2014/main" id="{D5E7F57C-8C79-40AC-9503-DEAAA2EB9C9F}"/>
              </a:ext>
            </a:extLst>
          </p:cNvPr>
          <p:cNvSpPr/>
          <p:nvPr/>
        </p:nvSpPr>
        <p:spPr>
          <a:xfrm>
            <a:off x="397504" y="2218681"/>
            <a:ext cx="54652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cs-CZ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Vývoj v silničním stavitelství jde neustále dopředu, vyvíjí se stále novější technologie a postupy. Jsou činěny kroky, které vedou k větší bezpečnosti všech účastníků silničního provozu, ať už se jedná </a:t>
            </a:r>
            <a:br>
              <a:rPr lang="cs-CZ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technické novinky v oblasti vybavení vozidel, zavádění nových bezpečnostních prvků na pozemních komunikacích v rámci zklidňování dopravy či eliminace silničního motorového provozu z historických center měst. Také dnes se vybírají stejně jako ve středověku mýta za používání určitých silnic, přitom však ani dnes se nepoužívají výnosy z mýta pouze k účelu, ke kterému měly sloužit a to jest k údržbě těchto silnic a jejich dobudování.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C873C-4420-4A57-B42C-A5D53864B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0684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65990">
        <p159:morph option="byObject"/>
      </p:transition>
    </mc:Choice>
    <mc:Fallback>
      <p:transition spd="slow" advTm="659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Volný tvar: obrazec 5">
            <a:extLst>
              <a:ext uri="{FF2B5EF4-FFF2-40B4-BE49-F238E27FC236}">
                <a16:creationId xmlns:a16="http://schemas.microsoft.com/office/drawing/2014/main" id="{9B36F42D-D02A-4276-A9AF-5C059B8C67CD}"/>
              </a:ext>
            </a:extLst>
          </p:cNvPr>
          <p:cNvSpPr/>
          <p:nvPr/>
        </p:nvSpPr>
        <p:spPr>
          <a:xfrm>
            <a:off x="0" y="0"/>
            <a:ext cx="6575523" cy="6858000"/>
          </a:xfrm>
          <a:custGeom>
            <a:avLst/>
            <a:gdLst>
              <a:gd name="connsiteX0" fmla="*/ 0 w 6575523"/>
              <a:gd name="connsiteY0" fmla="*/ 0 h 6858000"/>
              <a:gd name="connsiteX1" fmla="*/ 2470246 w 6575523"/>
              <a:gd name="connsiteY1" fmla="*/ 0 h 6858000"/>
              <a:gd name="connsiteX2" fmla="*/ 2745807 w 6575523"/>
              <a:gd name="connsiteY2" fmla="*/ 499657 h 6858000"/>
              <a:gd name="connsiteX3" fmla="*/ 2847945 w 6575523"/>
              <a:gd name="connsiteY3" fmla="*/ 499657 h 6858000"/>
              <a:gd name="connsiteX4" fmla="*/ 5480594 w 6575523"/>
              <a:gd name="connsiteY4" fmla="*/ 499657 h 6858000"/>
              <a:gd name="connsiteX5" fmla="*/ 6427418 w 6575523"/>
              <a:gd name="connsiteY5" fmla="*/ 2138224 h 6858000"/>
              <a:gd name="connsiteX6" fmla="*/ 4158047 w 6575523"/>
              <a:gd name="connsiteY6" fmla="*/ 6128439 h 6858000"/>
              <a:gd name="connsiteX7" fmla="*/ 3211223 w 6575523"/>
              <a:gd name="connsiteY7" fmla="*/ 6674628 h 6858000"/>
              <a:gd name="connsiteX8" fmla="*/ 3198492 w 6575523"/>
              <a:gd name="connsiteY8" fmla="*/ 6673839 h 6858000"/>
              <a:gd name="connsiteX9" fmla="*/ 3198492 w 6575523"/>
              <a:gd name="connsiteY9" fmla="*/ 6856690 h 6858000"/>
              <a:gd name="connsiteX10" fmla="*/ 2445969 w 6575523"/>
              <a:gd name="connsiteY10" fmla="*/ 6856690 h 6858000"/>
              <a:gd name="connsiteX11" fmla="*/ 2445969 w 6575523"/>
              <a:gd name="connsiteY11" fmla="*/ 6858000 h 6858000"/>
              <a:gd name="connsiteX12" fmla="*/ 0 w 6575523"/>
              <a:gd name="connsiteY12" fmla="*/ 6858000 h 6858000"/>
              <a:gd name="connsiteX13" fmla="*/ 0 w 6575523"/>
              <a:gd name="connsiteY1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575523" h="6858000">
                <a:moveTo>
                  <a:pt x="0" y="0"/>
                </a:moveTo>
                <a:lnTo>
                  <a:pt x="2470246" y="0"/>
                </a:lnTo>
                <a:lnTo>
                  <a:pt x="2745807" y="499657"/>
                </a:lnTo>
                <a:lnTo>
                  <a:pt x="2847945" y="499657"/>
                </a:lnTo>
                <a:cubicBezTo>
                  <a:pt x="3488319" y="499657"/>
                  <a:pt x="4342152" y="499657"/>
                  <a:pt x="5480594" y="499657"/>
                </a:cubicBezTo>
                <a:cubicBezTo>
                  <a:pt x="6322216" y="499657"/>
                  <a:pt x="6848229" y="1409972"/>
                  <a:pt x="6427418" y="2138224"/>
                </a:cubicBezTo>
                <a:cubicBezTo>
                  <a:pt x="6427418" y="2138224"/>
                  <a:pt x="6427418" y="2138224"/>
                  <a:pt x="4158047" y="6128439"/>
                </a:cubicBezTo>
                <a:cubicBezTo>
                  <a:pt x="3947642" y="6492565"/>
                  <a:pt x="3579432" y="6674628"/>
                  <a:pt x="3211223" y="6674628"/>
                </a:cubicBezTo>
                <a:lnTo>
                  <a:pt x="3198492" y="6673839"/>
                </a:lnTo>
                <a:lnTo>
                  <a:pt x="3198492" y="6856690"/>
                </a:lnTo>
                <a:lnTo>
                  <a:pt x="2445969" y="6856690"/>
                </a:lnTo>
                <a:lnTo>
                  <a:pt x="2445969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26000">
                <a:srgbClr val="4D5C80"/>
              </a:gs>
              <a:gs pos="100000">
                <a:srgbClr val="AEB7CE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85FFD7D3-BC63-4999-AA75-D3C31AA4AD35}"/>
              </a:ext>
            </a:extLst>
          </p:cNvPr>
          <p:cNvSpPr txBox="1"/>
          <p:nvPr/>
        </p:nvSpPr>
        <p:spPr>
          <a:xfrm>
            <a:off x="5243680" y="101600"/>
            <a:ext cx="70943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dirty="0">
                <a:solidFill>
                  <a:srgbClr val="4D5C80"/>
                </a:solidFill>
                <a:latin typeface="Arial Black" panose="020B0A04020102020204" pitchFamily="34" charset="0"/>
                <a:ea typeface="Roboto Black" panose="02000000000000000000" pitchFamily="2" charset="0"/>
              </a:rPr>
              <a:t>BEZPEČNÝ DOPRAVNÍ PROSTOR</a:t>
            </a:r>
            <a:endParaRPr lang="en-US" sz="3200" dirty="0">
              <a:solidFill>
                <a:srgbClr val="4D5C80"/>
              </a:solidFill>
              <a:latin typeface="Arial Black" panose="020B0A04020102020204" pitchFamily="34" charset="0"/>
              <a:ea typeface="Roboto Black" panose="02000000000000000000" pitchFamily="2" charset="0"/>
            </a:endParaRPr>
          </a:p>
        </p:txBody>
      </p:sp>
      <p:sp>
        <p:nvSpPr>
          <p:cNvPr id="9" name="TextBox 50">
            <a:extLst>
              <a:ext uri="{FF2B5EF4-FFF2-40B4-BE49-F238E27FC236}">
                <a16:creationId xmlns:a16="http://schemas.microsoft.com/office/drawing/2014/main" id="{9BC7FFCB-2E25-4C2A-AEFE-DD95867E8CF8}"/>
              </a:ext>
            </a:extLst>
          </p:cNvPr>
          <p:cNvSpPr txBox="1"/>
          <p:nvPr/>
        </p:nvSpPr>
        <p:spPr>
          <a:xfrm>
            <a:off x="6104358" y="4057816"/>
            <a:ext cx="5291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800" dirty="0">
                <a:solidFill>
                  <a:srgbClr val="4D5C80"/>
                </a:solidFill>
                <a:latin typeface="Arial" panose="020B0604020202020204" pitchFamily="34" charset="0"/>
                <a:ea typeface="Roboto Black" panose="02000000000000000000" pitchFamily="2" charset="0"/>
                <a:cs typeface="Arial" panose="020B0604020202020204" pitchFamily="34" charset="0"/>
              </a:rPr>
              <a:t>a jak může ovlivnit bezpečnost a plynulost silničního provozu? 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A98862B1-A589-412B-9236-FE3B7B9C216E}"/>
              </a:ext>
            </a:extLst>
          </p:cNvPr>
          <p:cNvSpPr/>
          <p:nvPr/>
        </p:nvSpPr>
        <p:spPr>
          <a:xfrm>
            <a:off x="6780726" y="2740392"/>
            <a:ext cx="5291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800" dirty="0">
                <a:solidFill>
                  <a:srgbClr val="4D5C8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kdo je odpovědný za bezpečný dopravní prostor?</a:t>
            </a:r>
          </a:p>
        </p:txBody>
      </p:sp>
      <p:pic>
        <p:nvPicPr>
          <p:cNvPr id="8" name="Grafický objekt 7" descr="Hlava s ozubenými koly">
            <a:extLst>
              <a:ext uri="{FF2B5EF4-FFF2-40B4-BE49-F238E27FC236}">
                <a16:creationId xmlns:a16="http://schemas.microsoft.com/office/drawing/2014/main" id="{B5AA509D-1B16-4C50-AAE0-0D2C7C0792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H="1">
            <a:off x="10835133" y="990287"/>
            <a:ext cx="1318560" cy="1318560"/>
          </a:xfrm>
          <a:prstGeom prst="rect">
            <a:avLst/>
          </a:prstGeom>
        </p:spPr>
      </p:pic>
      <p:pic>
        <p:nvPicPr>
          <p:cNvPr id="14" name="Grafický objekt 13" descr="Zpětná šipka (zprava doleva)">
            <a:extLst>
              <a:ext uri="{FF2B5EF4-FFF2-40B4-BE49-F238E27FC236}">
                <a16:creationId xmlns:a16="http://schemas.microsoft.com/office/drawing/2014/main" id="{B2E8B610-BD36-41B5-9175-D97897156D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866326" y="2865119"/>
            <a:ext cx="914400" cy="914400"/>
          </a:xfrm>
          <a:prstGeom prst="rect">
            <a:avLst/>
          </a:prstGeom>
        </p:spPr>
      </p:pic>
      <p:pic>
        <p:nvPicPr>
          <p:cNvPr id="16" name="Grafický objekt 15" descr="Zpětná šipka (zprava doleva)">
            <a:extLst>
              <a:ext uri="{FF2B5EF4-FFF2-40B4-BE49-F238E27FC236}">
                <a16:creationId xmlns:a16="http://schemas.microsoft.com/office/drawing/2014/main" id="{296BB78A-AC13-4988-816D-414181EC2C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203040" y="4174506"/>
            <a:ext cx="914400" cy="914400"/>
          </a:xfrm>
          <a:prstGeom prst="rect">
            <a:avLst/>
          </a:prstGeom>
        </p:spPr>
      </p:pic>
      <p:pic>
        <p:nvPicPr>
          <p:cNvPr id="19" name="Zástupný symbol obrázku 18" descr="Obsah obrázku silnice, exteriér, auto, motocykl&#10;&#10;Popis byl vytvořen automaticky">
            <a:extLst>
              <a:ext uri="{FF2B5EF4-FFF2-40B4-BE49-F238E27FC236}">
                <a16:creationId xmlns:a16="http://schemas.microsoft.com/office/drawing/2014/main" id="{BEB5E088-D388-4D95-9645-865D866DB44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5" r="13205"/>
          <a:stretch>
            <a:fillRect/>
          </a:stretch>
        </p:blipFill>
        <p:spPr>
          <a:xfrm>
            <a:off x="402156" y="814627"/>
            <a:ext cx="5771210" cy="5228745"/>
          </a:xfr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C873C-4420-4A57-B42C-A5D53864B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770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99202">
        <p159:morph option="byObject"/>
      </p:transition>
    </mc:Choice>
    <mc:Fallback>
      <p:transition spd="slow" advTm="9920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Zástupný symbol obrázku 13" descr="Obsah obrázku scéna, silnice, exteriér, tráva&#10;&#10;Popis byl vytvořen automaticky">
            <a:extLst>
              <a:ext uri="{FF2B5EF4-FFF2-40B4-BE49-F238E27FC236}">
                <a16:creationId xmlns:a16="http://schemas.microsoft.com/office/drawing/2014/main" id="{06A9A423-DC25-4868-87B5-81936E8EDF6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AB6D8BA-E1A1-4188-BEC2-DD6114BE53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4000">
                <a:srgbClr val="523089">
                  <a:alpha val="60000"/>
                </a:srgbClr>
              </a:gs>
              <a:gs pos="85000">
                <a:srgbClr val="65ADA8">
                  <a:alpha val="6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E4615E-2855-4487-9509-59B3DB4AEC1F}"/>
              </a:ext>
            </a:extLst>
          </p:cNvPr>
          <p:cNvSpPr txBox="1"/>
          <p:nvPr/>
        </p:nvSpPr>
        <p:spPr>
          <a:xfrm>
            <a:off x="-2" y="0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>
                <a:solidFill>
                  <a:schemeClr val="bg1"/>
                </a:solidFill>
                <a:latin typeface="Arial Black" panose="020B0A04020102020204" pitchFamily="34" charset="0"/>
                <a:ea typeface="Roboto Medium" panose="02000000000000000000" pitchFamily="2" charset="0"/>
              </a:rPr>
              <a:t>BEZPEČNÝ DOPRAVNÍ PROSTOR</a:t>
            </a:r>
            <a:endParaRPr lang="en-US" sz="4800" dirty="0">
              <a:solidFill>
                <a:schemeClr val="bg1"/>
              </a:solidFill>
              <a:latin typeface="Arial Black" panose="020B0A04020102020204" pitchFamily="34" charset="0"/>
              <a:ea typeface="Roboto Medium" panose="02000000000000000000" pitchFamily="2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FCAE907-7024-475C-B6DD-8DF7FBBAFF14}"/>
              </a:ext>
            </a:extLst>
          </p:cNvPr>
          <p:cNvCxnSpPr>
            <a:cxnSpLocks/>
          </p:cNvCxnSpPr>
          <p:nvPr/>
        </p:nvCxnSpPr>
        <p:spPr>
          <a:xfrm>
            <a:off x="703385" y="782654"/>
            <a:ext cx="108555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F88752F0-CF2B-4FAA-A283-D06FB72E19CC}"/>
              </a:ext>
            </a:extLst>
          </p:cNvPr>
          <p:cNvSpPr/>
          <p:nvPr/>
        </p:nvSpPr>
        <p:spPr>
          <a:xfrm>
            <a:off x="8186895" y="2339605"/>
            <a:ext cx="3838507" cy="3838507"/>
          </a:xfrm>
          <a:prstGeom prst="ellipse">
            <a:avLst/>
          </a:prstGeom>
          <a:gradFill flip="none" rotWithShape="1">
            <a:gsLst>
              <a:gs pos="54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828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196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360EE5D-93D4-4A50-99C7-CEF07BE7F766}"/>
              </a:ext>
            </a:extLst>
          </p:cNvPr>
          <p:cNvSpPr/>
          <p:nvPr/>
        </p:nvSpPr>
        <p:spPr>
          <a:xfrm>
            <a:off x="9273339" y="1238357"/>
            <a:ext cx="1609220" cy="2073307"/>
          </a:xfrm>
          <a:custGeom>
            <a:avLst/>
            <a:gdLst>
              <a:gd name="connsiteX0" fmla="*/ 304806 w 1828800"/>
              <a:gd name="connsiteY0" fmla="*/ 0 h 2532648"/>
              <a:gd name="connsiteX1" fmla="*/ 1523994 w 1828800"/>
              <a:gd name="connsiteY1" fmla="*/ 0 h 2532648"/>
              <a:gd name="connsiteX2" fmla="*/ 1828800 w 1828800"/>
              <a:gd name="connsiteY2" fmla="*/ 304806 h 2532648"/>
              <a:gd name="connsiteX3" fmla="*/ 1828800 w 1828800"/>
              <a:gd name="connsiteY3" fmla="*/ 1556079 h 2532648"/>
              <a:gd name="connsiteX4" fmla="*/ 1642639 w 1828800"/>
              <a:gd name="connsiteY4" fmla="*/ 1836932 h 2532648"/>
              <a:gd name="connsiteX5" fmla="*/ 1585535 w 1828800"/>
              <a:gd name="connsiteY5" fmla="*/ 1854658 h 2532648"/>
              <a:gd name="connsiteX6" fmla="*/ 1586163 w 1828800"/>
              <a:gd name="connsiteY6" fmla="*/ 1860885 h 2532648"/>
              <a:gd name="connsiteX7" fmla="*/ 914400 w 1828800"/>
              <a:gd name="connsiteY7" fmla="*/ 2532648 h 2532648"/>
              <a:gd name="connsiteX8" fmla="*/ 242637 w 1828800"/>
              <a:gd name="connsiteY8" fmla="*/ 1860885 h 2532648"/>
              <a:gd name="connsiteX9" fmla="*/ 243265 w 1828800"/>
              <a:gd name="connsiteY9" fmla="*/ 1854658 h 2532648"/>
              <a:gd name="connsiteX10" fmla="*/ 186162 w 1828800"/>
              <a:gd name="connsiteY10" fmla="*/ 1836932 h 2532648"/>
              <a:gd name="connsiteX11" fmla="*/ 0 w 1828800"/>
              <a:gd name="connsiteY11" fmla="*/ 1556079 h 2532648"/>
              <a:gd name="connsiteX12" fmla="*/ 0 w 1828800"/>
              <a:gd name="connsiteY12" fmla="*/ 304806 h 2532648"/>
              <a:gd name="connsiteX13" fmla="*/ 304806 w 1828800"/>
              <a:gd name="connsiteY13" fmla="*/ 0 h 2532648"/>
              <a:gd name="connsiteX14" fmla="*/ 914400 w 1828800"/>
              <a:gd name="connsiteY14" fmla="*/ 1686490 h 2532648"/>
              <a:gd name="connsiteX15" fmla="*/ 657726 w 1828800"/>
              <a:gd name="connsiteY15" fmla="*/ 1943164 h 2532648"/>
              <a:gd name="connsiteX16" fmla="*/ 914400 w 1828800"/>
              <a:gd name="connsiteY16" fmla="*/ 2199838 h 2532648"/>
              <a:gd name="connsiteX17" fmla="*/ 1171074 w 1828800"/>
              <a:gd name="connsiteY17" fmla="*/ 1943164 h 2532648"/>
              <a:gd name="connsiteX18" fmla="*/ 914400 w 1828800"/>
              <a:gd name="connsiteY18" fmla="*/ 1686490 h 25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28800" h="2532648">
                <a:moveTo>
                  <a:pt x="304806" y="0"/>
                </a:moveTo>
                <a:lnTo>
                  <a:pt x="1523994" y="0"/>
                </a:lnTo>
                <a:cubicBezTo>
                  <a:pt x="1692334" y="0"/>
                  <a:pt x="1828800" y="136466"/>
                  <a:pt x="1828800" y="304806"/>
                </a:cubicBezTo>
                <a:lnTo>
                  <a:pt x="1828800" y="1556079"/>
                </a:lnTo>
                <a:cubicBezTo>
                  <a:pt x="1828800" y="1682334"/>
                  <a:pt x="1752038" y="1790660"/>
                  <a:pt x="1642639" y="1836932"/>
                </a:cubicBezTo>
                <a:lnTo>
                  <a:pt x="1585535" y="1854658"/>
                </a:lnTo>
                <a:lnTo>
                  <a:pt x="1586163" y="1860885"/>
                </a:lnTo>
                <a:cubicBezTo>
                  <a:pt x="1586163" y="2231889"/>
                  <a:pt x="1285404" y="2532648"/>
                  <a:pt x="914400" y="2532648"/>
                </a:cubicBezTo>
                <a:cubicBezTo>
                  <a:pt x="543396" y="2532648"/>
                  <a:pt x="242637" y="2231889"/>
                  <a:pt x="242637" y="1860885"/>
                </a:cubicBezTo>
                <a:lnTo>
                  <a:pt x="243265" y="1854658"/>
                </a:lnTo>
                <a:lnTo>
                  <a:pt x="186162" y="1836932"/>
                </a:lnTo>
                <a:cubicBezTo>
                  <a:pt x="76762" y="1790660"/>
                  <a:pt x="0" y="1682334"/>
                  <a:pt x="0" y="1556079"/>
                </a:cubicBezTo>
                <a:lnTo>
                  <a:pt x="0" y="304806"/>
                </a:lnTo>
                <a:cubicBezTo>
                  <a:pt x="0" y="136466"/>
                  <a:pt x="136466" y="0"/>
                  <a:pt x="304806" y="0"/>
                </a:cubicBezTo>
                <a:close/>
                <a:moveTo>
                  <a:pt x="914400" y="1686490"/>
                </a:moveTo>
                <a:cubicBezTo>
                  <a:pt x="772643" y="1686490"/>
                  <a:pt x="657726" y="1801407"/>
                  <a:pt x="657726" y="1943164"/>
                </a:cubicBezTo>
                <a:cubicBezTo>
                  <a:pt x="657726" y="2084921"/>
                  <a:pt x="772643" y="2199838"/>
                  <a:pt x="914400" y="2199838"/>
                </a:cubicBezTo>
                <a:cubicBezTo>
                  <a:pt x="1056157" y="2199838"/>
                  <a:pt x="1171074" y="2084921"/>
                  <a:pt x="1171074" y="1943164"/>
                </a:cubicBezTo>
                <a:cubicBezTo>
                  <a:pt x="1171074" y="1801407"/>
                  <a:pt x="1056157" y="1686490"/>
                  <a:pt x="914400" y="1686490"/>
                </a:cubicBezTo>
                <a:close/>
              </a:path>
            </a:pathLst>
          </a:custGeom>
          <a:solidFill>
            <a:srgbClr val="65ADA8"/>
          </a:solidFill>
          <a:ln>
            <a:noFill/>
          </a:ln>
          <a:effectLst>
            <a:outerShdw blurRad="50800" dist="50800" dir="828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196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F93948-0832-49DB-A8B3-F33C368E8E73}"/>
              </a:ext>
            </a:extLst>
          </p:cNvPr>
          <p:cNvSpPr/>
          <p:nvPr/>
        </p:nvSpPr>
        <p:spPr>
          <a:xfrm>
            <a:off x="8414969" y="3311664"/>
            <a:ext cx="3382358" cy="206210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sz="1600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realizace nízkonákladových dopravně inženýrských opatření</a:t>
            </a:r>
          </a:p>
          <a:p>
            <a:pPr algn="ctr"/>
            <a:r>
              <a:rPr lang="cs-CZ" sz="1600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postupná výstavba či přestavba stávajících nevyhovujících stavebních a dopravně technických parametrů pozemních komunikací na principech odpouštějící </a:t>
            </a:r>
            <a:br>
              <a:rPr lang="cs-CZ" sz="1600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</a:br>
            <a:r>
              <a:rPr lang="cs-CZ" sz="1600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 </a:t>
            </a:r>
            <a:r>
              <a:rPr lang="cs-CZ" sz="1600" dirty="0" err="1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samovysvětlující</a:t>
            </a:r>
            <a:r>
              <a:rPr lang="cs-CZ" sz="1600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komunikace</a:t>
            </a:r>
            <a:endParaRPr lang="en-US" sz="1600" dirty="0">
              <a:solidFill>
                <a:srgbClr val="586496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2DC40F-4A86-4D76-B5F3-8B334954869A}"/>
              </a:ext>
            </a:extLst>
          </p:cNvPr>
          <p:cNvSpPr/>
          <p:nvPr/>
        </p:nvSpPr>
        <p:spPr>
          <a:xfrm>
            <a:off x="4176747" y="2339605"/>
            <a:ext cx="3838507" cy="3838507"/>
          </a:xfrm>
          <a:prstGeom prst="ellipse">
            <a:avLst/>
          </a:prstGeom>
          <a:gradFill flip="none" rotWithShape="1">
            <a:gsLst>
              <a:gs pos="54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828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196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4CA26B5-EC4F-47AD-95FF-45B65EBD2573}"/>
              </a:ext>
            </a:extLst>
          </p:cNvPr>
          <p:cNvSpPr/>
          <p:nvPr/>
        </p:nvSpPr>
        <p:spPr>
          <a:xfrm>
            <a:off x="5232057" y="1238357"/>
            <a:ext cx="1609220" cy="2073307"/>
          </a:xfrm>
          <a:custGeom>
            <a:avLst/>
            <a:gdLst>
              <a:gd name="connsiteX0" fmla="*/ 304806 w 1828800"/>
              <a:gd name="connsiteY0" fmla="*/ 0 h 2532648"/>
              <a:gd name="connsiteX1" fmla="*/ 1523994 w 1828800"/>
              <a:gd name="connsiteY1" fmla="*/ 0 h 2532648"/>
              <a:gd name="connsiteX2" fmla="*/ 1828800 w 1828800"/>
              <a:gd name="connsiteY2" fmla="*/ 304806 h 2532648"/>
              <a:gd name="connsiteX3" fmla="*/ 1828800 w 1828800"/>
              <a:gd name="connsiteY3" fmla="*/ 1556079 h 2532648"/>
              <a:gd name="connsiteX4" fmla="*/ 1642639 w 1828800"/>
              <a:gd name="connsiteY4" fmla="*/ 1836932 h 2532648"/>
              <a:gd name="connsiteX5" fmla="*/ 1585535 w 1828800"/>
              <a:gd name="connsiteY5" fmla="*/ 1854658 h 2532648"/>
              <a:gd name="connsiteX6" fmla="*/ 1586163 w 1828800"/>
              <a:gd name="connsiteY6" fmla="*/ 1860885 h 2532648"/>
              <a:gd name="connsiteX7" fmla="*/ 914400 w 1828800"/>
              <a:gd name="connsiteY7" fmla="*/ 2532648 h 2532648"/>
              <a:gd name="connsiteX8" fmla="*/ 242637 w 1828800"/>
              <a:gd name="connsiteY8" fmla="*/ 1860885 h 2532648"/>
              <a:gd name="connsiteX9" fmla="*/ 243265 w 1828800"/>
              <a:gd name="connsiteY9" fmla="*/ 1854658 h 2532648"/>
              <a:gd name="connsiteX10" fmla="*/ 186162 w 1828800"/>
              <a:gd name="connsiteY10" fmla="*/ 1836932 h 2532648"/>
              <a:gd name="connsiteX11" fmla="*/ 0 w 1828800"/>
              <a:gd name="connsiteY11" fmla="*/ 1556079 h 2532648"/>
              <a:gd name="connsiteX12" fmla="*/ 0 w 1828800"/>
              <a:gd name="connsiteY12" fmla="*/ 304806 h 2532648"/>
              <a:gd name="connsiteX13" fmla="*/ 304806 w 1828800"/>
              <a:gd name="connsiteY13" fmla="*/ 0 h 2532648"/>
              <a:gd name="connsiteX14" fmla="*/ 914400 w 1828800"/>
              <a:gd name="connsiteY14" fmla="*/ 1686490 h 2532648"/>
              <a:gd name="connsiteX15" fmla="*/ 657726 w 1828800"/>
              <a:gd name="connsiteY15" fmla="*/ 1943164 h 2532648"/>
              <a:gd name="connsiteX16" fmla="*/ 914400 w 1828800"/>
              <a:gd name="connsiteY16" fmla="*/ 2199838 h 2532648"/>
              <a:gd name="connsiteX17" fmla="*/ 1171074 w 1828800"/>
              <a:gd name="connsiteY17" fmla="*/ 1943164 h 2532648"/>
              <a:gd name="connsiteX18" fmla="*/ 914400 w 1828800"/>
              <a:gd name="connsiteY18" fmla="*/ 1686490 h 25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28800" h="2532648">
                <a:moveTo>
                  <a:pt x="304806" y="0"/>
                </a:moveTo>
                <a:lnTo>
                  <a:pt x="1523994" y="0"/>
                </a:lnTo>
                <a:cubicBezTo>
                  <a:pt x="1692334" y="0"/>
                  <a:pt x="1828800" y="136466"/>
                  <a:pt x="1828800" y="304806"/>
                </a:cubicBezTo>
                <a:lnTo>
                  <a:pt x="1828800" y="1556079"/>
                </a:lnTo>
                <a:cubicBezTo>
                  <a:pt x="1828800" y="1682334"/>
                  <a:pt x="1752038" y="1790660"/>
                  <a:pt x="1642639" y="1836932"/>
                </a:cubicBezTo>
                <a:lnTo>
                  <a:pt x="1585535" y="1854658"/>
                </a:lnTo>
                <a:lnTo>
                  <a:pt x="1586163" y="1860885"/>
                </a:lnTo>
                <a:cubicBezTo>
                  <a:pt x="1586163" y="2231889"/>
                  <a:pt x="1285404" y="2532648"/>
                  <a:pt x="914400" y="2532648"/>
                </a:cubicBezTo>
                <a:cubicBezTo>
                  <a:pt x="543396" y="2532648"/>
                  <a:pt x="242637" y="2231889"/>
                  <a:pt x="242637" y="1860885"/>
                </a:cubicBezTo>
                <a:lnTo>
                  <a:pt x="243265" y="1854658"/>
                </a:lnTo>
                <a:lnTo>
                  <a:pt x="186162" y="1836932"/>
                </a:lnTo>
                <a:cubicBezTo>
                  <a:pt x="76762" y="1790660"/>
                  <a:pt x="0" y="1682334"/>
                  <a:pt x="0" y="1556079"/>
                </a:cubicBezTo>
                <a:lnTo>
                  <a:pt x="0" y="304806"/>
                </a:lnTo>
                <a:cubicBezTo>
                  <a:pt x="0" y="136466"/>
                  <a:pt x="136466" y="0"/>
                  <a:pt x="304806" y="0"/>
                </a:cubicBezTo>
                <a:close/>
                <a:moveTo>
                  <a:pt x="914400" y="1686490"/>
                </a:moveTo>
                <a:cubicBezTo>
                  <a:pt x="772643" y="1686490"/>
                  <a:pt x="657726" y="1801407"/>
                  <a:pt x="657726" y="1943164"/>
                </a:cubicBezTo>
                <a:cubicBezTo>
                  <a:pt x="657726" y="2084921"/>
                  <a:pt x="772643" y="2199838"/>
                  <a:pt x="914400" y="2199838"/>
                </a:cubicBezTo>
                <a:cubicBezTo>
                  <a:pt x="1056157" y="2199838"/>
                  <a:pt x="1171074" y="2084921"/>
                  <a:pt x="1171074" y="1943164"/>
                </a:cubicBezTo>
                <a:cubicBezTo>
                  <a:pt x="1171074" y="1801407"/>
                  <a:pt x="1056157" y="1686490"/>
                  <a:pt x="914400" y="1686490"/>
                </a:cubicBezTo>
                <a:close/>
              </a:path>
            </a:pathLst>
          </a:custGeom>
          <a:solidFill>
            <a:srgbClr val="586496"/>
          </a:solidFill>
          <a:ln>
            <a:noFill/>
          </a:ln>
          <a:effectLst>
            <a:outerShdw blurRad="50800" dist="50800" dir="828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196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3A3DE2-0FDF-4BCF-87FA-922372542926}"/>
              </a:ext>
            </a:extLst>
          </p:cNvPr>
          <p:cNvSpPr/>
          <p:nvPr/>
        </p:nvSpPr>
        <p:spPr>
          <a:xfrm>
            <a:off x="4353326" y="3880700"/>
            <a:ext cx="3444240" cy="92333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bezpečnostní audit pozemních komunikací a prohlídky pozemních komunikací</a:t>
            </a:r>
            <a:endParaRPr lang="en-US" dirty="0">
              <a:solidFill>
                <a:srgbClr val="586496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396EEA0-B435-4DAC-94DA-2146EAF0FBB7}"/>
              </a:ext>
            </a:extLst>
          </p:cNvPr>
          <p:cNvSpPr/>
          <p:nvPr/>
        </p:nvSpPr>
        <p:spPr>
          <a:xfrm>
            <a:off x="166598" y="2339605"/>
            <a:ext cx="3838507" cy="3838507"/>
          </a:xfrm>
          <a:prstGeom prst="ellipse">
            <a:avLst/>
          </a:prstGeom>
          <a:gradFill flip="none" rotWithShape="1">
            <a:gsLst>
              <a:gs pos="54000">
                <a:schemeClr val="bg1">
                  <a:lumMod val="95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828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196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9DF7A-9204-4479-B06F-42AE08B092B6}"/>
              </a:ext>
            </a:extLst>
          </p:cNvPr>
          <p:cNvSpPr/>
          <p:nvPr/>
        </p:nvSpPr>
        <p:spPr>
          <a:xfrm>
            <a:off x="1253042" y="1238357"/>
            <a:ext cx="1609220" cy="2073307"/>
          </a:xfrm>
          <a:custGeom>
            <a:avLst/>
            <a:gdLst>
              <a:gd name="connsiteX0" fmla="*/ 304806 w 1828800"/>
              <a:gd name="connsiteY0" fmla="*/ 0 h 2532648"/>
              <a:gd name="connsiteX1" fmla="*/ 1523994 w 1828800"/>
              <a:gd name="connsiteY1" fmla="*/ 0 h 2532648"/>
              <a:gd name="connsiteX2" fmla="*/ 1828800 w 1828800"/>
              <a:gd name="connsiteY2" fmla="*/ 304806 h 2532648"/>
              <a:gd name="connsiteX3" fmla="*/ 1828800 w 1828800"/>
              <a:gd name="connsiteY3" fmla="*/ 1556079 h 2532648"/>
              <a:gd name="connsiteX4" fmla="*/ 1642639 w 1828800"/>
              <a:gd name="connsiteY4" fmla="*/ 1836932 h 2532648"/>
              <a:gd name="connsiteX5" fmla="*/ 1585535 w 1828800"/>
              <a:gd name="connsiteY5" fmla="*/ 1854658 h 2532648"/>
              <a:gd name="connsiteX6" fmla="*/ 1586163 w 1828800"/>
              <a:gd name="connsiteY6" fmla="*/ 1860885 h 2532648"/>
              <a:gd name="connsiteX7" fmla="*/ 914400 w 1828800"/>
              <a:gd name="connsiteY7" fmla="*/ 2532648 h 2532648"/>
              <a:gd name="connsiteX8" fmla="*/ 242637 w 1828800"/>
              <a:gd name="connsiteY8" fmla="*/ 1860885 h 2532648"/>
              <a:gd name="connsiteX9" fmla="*/ 243265 w 1828800"/>
              <a:gd name="connsiteY9" fmla="*/ 1854658 h 2532648"/>
              <a:gd name="connsiteX10" fmla="*/ 186162 w 1828800"/>
              <a:gd name="connsiteY10" fmla="*/ 1836932 h 2532648"/>
              <a:gd name="connsiteX11" fmla="*/ 0 w 1828800"/>
              <a:gd name="connsiteY11" fmla="*/ 1556079 h 2532648"/>
              <a:gd name="connsiteX12" fmla="*/ 0 w 1828800"/>
              <a:gd name="connsiteY12" fmla="*/ 304806 h 2532648"/>
              <a:gd name="connsiteX13" fmla="*/ 304806 w 1828800"/>
              <a:gd name="connsiteY13" fmla="*/ 0 h 2532648"/>
              <a:gd name="connsiteX14" fmla="*/ 914400 w 1828800"/>
              <a:gd name="connsiteY14" fmla="*/ 1686490 h 2532648"/>
              <a:gd name="connsiteX15" fmla="*/ 657726 w 1828800"/>
              <a:gd name="connsiteY15" fmla="*/ 1943164 h 2532648"/>
              <a:gd name="connsiteX16" fmla="*/ 914400 w 1828800"/>
              <a:gd name="connsiteY16" fmla="*/ 2199838 h 2532648"/>
              <a:gd name="connsiteX17" fmla="*/ 1171074 w 1828800"/>
              <a:gd name="connsiteY17" fmla="*/ 1943164 h 2532648"/>
              <a:gd name="connsiteX18" fmla="*/ 914400 w 1828800"/>
              <a:gd name="connsiteY18" fmla="*/ 1686490 h 25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28800" h="2532648">
                <a:moveTo>
                  <a:pt x="304806" y="0"/>
                </a:moveTo>
                <a:lnTo>
                  <a:pt x="1523994" y="0"/>
                </a:lnTo>
                <a:cubicBezTo>
                  <a:pt x="1692334" y="0"/>
                  <a:pt x="1828800" y="136466"/>
                  <a:pt x="1828800" y="304806"/>
                </a:cubicBezTo>
                <a:lnTo>
                  <a:pt x="1828800" y="1556079"/>
                </a:lnTo>
                <a:cubicBezTo>
                  <a:pt x="1828800" y="1682334"/>
                  <a:pt x="1752038" y="1790660"/>
                  <a:pt x="1642639" y="1836932"/>
                </a:cubicBezTo>
                <a:lnTo>
                  <a:pt x="1585535" y="1854658"/>
                </a:lnTo>
                <a:lnTo>
                  <a:pt x="1586163" y="1860885"/>
                </a:lnTo>
                <a:cubicBezTo>
                  <a:pt x="1586163" y="2231889"/>
                  <a:pt x="1285404" y="2532648"/>
                  <a:pt x="914400" y="2532648"/>
                </a:cubicBezTo>
                <a:cubicBezTo>
                  <a:pt x="543396" y="2532648"/>
                  <a:pt x="242637" y="2231889"/>
                  <a:pt x="242637" y="1860885"/>
                </a:cubicBezTo>
                <a:lnTo>
                  <a:pt x="243265" y="1854658"/>
                </a:lnTo>
                <a:lnTo>
                  <a:pt x="186162" y="1836932"/>
                </a:lnTo>
                <a:cubicBezTo>
                  <a:pt x="76762" y="1790660"/>
                  <a:pt x="0" y="1682334"/>
                  <a:pt x="0" y="1556079"/>
                </a:cubicBezTo>
                <a:lnTo>
                  <a:pt x="0" y="304806"/>
                </a:lnTo>
                <a:cubicBezTo>
                  <a:pt x="0" y="136466"/>
                  <a:pt x="136466" y="0"/>
                  <a:pt x="304806" y="0"/>
                </a:cubicBezTo>
                <a:close/>
                <a:moveTo>
                  <a:pt x="914400" y="1686490"/>
                </a:moveTo>
                <a:cubicBezTo>
                  <a:pt x="772643" y="1686490"/>
                  <a:pt x="657726" y="1801407"/>
                  <a:pt x="657726" y="1943164"/>
                </a:cubicBezTo>
                <a:cubicBezTo>
                  <a:pt x="657726" y="2084921"/>
                  <a:pt x="772643" y="2199838"/>
                  <a:pt x="914400" y="2199838"/>
                </a:cubicBezTo>
                <a:cubicBezTo>
                  <a:pt x="1056157" y="2199838"/>
                  <a:pt x="1171074" y="2084921"/>
                  <a:pt x="1171074" y="1943164"/>
                </a:cubicBezTo>
                <a:cubicBezTo>
                  <a:pt x="1171074" y="1801407"/>
                  <a:pt x="1056157" y="1686490"/>
                  <a:pt x="914400" y="1686490"/>
                </a:cubicBezTo>
                <a:close/>
              </a:path>
            </a:pathLst>
          </a:custGeom>
          <a:solidFill>
            <a:srgbClr val="523089"/>
          </a:solidFill>
          <a:ln>
            <a:noFill/>
          </a:ln>
          <a:effectLst>
            <a:outerShdw blurRad="50800" dist="50800" dir="828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196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E81EA6-604A-44DC-8CEB-CDEBA964E834}"/>
              </a:ext>
            </a:extLst>
          </p:cNvPr>
          <p:cNvSpPr/>
          <p:nvPr/>
        </p:nvSpPr>
        <p:spPr>
          <a:xfrm>
            <a:off x="335281" y="4075801"/>
            <a:ext cx="3368835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systematické odstraňování míst častých dopravních nehod</a:t>
            </a:r>
            <a:endParaRPr lang="en-US" dirty="0">
              <a:solidFill>
                <a:srgbClr val="586496"/>
              </a:solidFill>
              <a:latin typeface="Roboto Light" panose="02000000000000000000" pitchFamily="2" charset="0"/>
              <a:ea typeface="Roboto Light" panose="02000000000000000000" pitchFamily="2" charset="0"/>
              <a:cs typeface="Lato" panose="020F0502020204030203" pitchFamily="34" charset="0"/>
            </a:endParaRP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679E5107-8261-4A8A-B551-85E9F0F4F1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960" y="1396343"/>
            <a:ext cx="903383" cy="785276"/>
          </a:xfrm>
          <a:prstGeom prst="rect">
            <a:avLst/>
          </a:prstGeom>
        </p:spPr>
      </p:pic>
      <p:pic>
        <p:nvPicPr>
          <p:cNvPr id="19" name="Grafický objekt 18" descr="Lupa">
            <a:extLst>
              <a:ext uri="{FF2B5EF4-FFF2-40B4-BE49-F238E27FC236}">
                <a16:creationId xmlns:a16="http://schemas.microsoft.com/office/drawing/2014/main" id="{0DB37FA3-BF78-42E4-B115-225A8E69B4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579467" y="1367123"/>
            <a:ext cx="914400" cy="914400"/>
          </a:xfrm>
          <a:prstGeom prst="rect">
            <a:avLst/>
          </a:prstGeom>
        </p:spPr>
      </p:pic>
      <p:pic>
        <p:nvPicPr>
          <p:cNvPr id="32" name="Grafický objekt 31" descr="Rypadlo">
            <a:extLst>
              <a:ext uri="{FF2B5EF4-FFF2-40B4-BE49-F238E27FC236}">
                <a16:creationId xmlns:a16="http://schemas.microsoft.com/office/drawing/2014/main" id="{F11A51B2-BEA5-4A1B-85E5-5C9E9A063F4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20749" y="1357383"/>
            <a:ext cx="914400" cy="914400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C873C-4420-4A57-B42C-A5D53864B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5" name="Zvuk 1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5708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35078">
        <p159:morph option="byObject"/>
      </p:transition>
    </mc:Choice>
    <mc:Fallback>
      <p:transition spd="slow" advTm="350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0" y="0"/>
            <a:ext cx="12192000" cy="6864551"/>
          </a:xfrm>
          <a:prstGeom prst="rect">
            <a:avLst/>
          </a:prstGeom>
          <a:gradFill flip="none" rotWithShape="1">
            <a:gsLst>
              <a:gs pos="19000">
                <a:srgbClr val="80A8CC">
                  <a:alpha val="70000"/>
                </a:srgbClr>
              </a:gs>
              <a:gs pos="86000">
                <a:srgbClr val="3964B1">
                  <a:alpha val="5000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0" y="0"/>
            <a:ext cx="6676632" cy="6864551"/>
          </a:xfrm>
          <a:custGeom>
            <a:avLst/>
            <a:gdLst>
              <a:gd name="connsiteX0" fmla="*/ 0 w 12182696"/>
              <a:gd name="connsiteY0" fmla="*/ 0 h 6864551"/>
              <a:gd name="connsiteX1" fmla="*/ 12182696 w 12182696"/>
              <a:gd name="connsiteY1" fmla="*/ 0 h 6864551"/>
              <a:gd name="connsiteX2" fmla="*/ 12182696 w 12182696"/>
              <a:gd name="connsiteY2" fmla="*/ 6864551 h 6864551"/>
              <a:gd name="connsiteX3" fmla="*/ 0 w 12182696"/>
              <a:gd name="connsiteY3" fmla="*/ 6864551 h 6864551"/>
              <a:gd name="connsiteX4" fmla="*/ 0 w 12182696"/>
              <a:gd name="connsiteY4" fmla="*/ 0 h 6864551"/>
              <a:gd name="connsiteX0" fmla="*/ 0 w 12182696"/>
              <a:gd name="connsiteY0" fmla="*/ 0 h 6864551"/>
              <a:gd name="connsiteX1" fmla="*/ 1721174 w 12182696"/>
              <a:gd name="connsiteY1" fmla="*/ 0 h 6864551"/>
              <a:gd name="connsiteX2" fmla="*/ 12182696 w 12182696"/>
              <a:gd name="connsiteY2" fmla="*/ 6864551 h 6864551"/>
              <a:gd name="connsiteX3" fmla="*/ 0 w 12182696"/>
              <a:gd name="connsiteY3" fmla="*/ 6864551 h 6864551"/>
              <a:gd name="connsiteX4" fmla="*/ 0 w 12182696"/>
              <a:gd name="connsiteY4" fmla="*/ 0 h 6864551"/>
              <a:gd name="connsiteX0" fmla="*/ 0 w 6676632"/>
              <a:gd name="connsiteY0" fmla="*/ 0 h 6864551"/>
              <a:gd name="connsiteX1" fmla="*/ 1721174 w 6676632"/>
              <a:gd name="connsiteY1" fmla="*/ 0 h 6864551"/>
              <a:gd name="connsiteX2" fmla="*/ 6676632 w 6676632"/>
              <a:gd name="connsiteY2" fmla="*/ 6864551 h 6864551"/>
              <a:gd name="connsiteX3" fmla="*/ 0 w 6676632"/>
              <a:gd name="connsiteY3" fmla="*/ 6864551 h 6864551"/>
              <a:gd name="connsiteX4" fmla="*/ 0 w 6676632"/>
              <a:gd name="connsiteY4" fmla="*/ 0 h 6864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76632" h="6864551">
                <a:moveTo>
                  <a:pt x="0" y="0"/>
                </a:moveTo>
                <a:lnTo>
                  <a:pt x="1721174" y="0"/>
                </a:lnTo>
                <a:lnTo>
                  <a:pt x="6676632" y="6864551"/>
                </a:lnTo>
                <a:lnTo>
                  <a:pt x="0" y="6864551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3" name="Obrázek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2" y="5960187"/>
            <a:ext cx="857248" cy="857248"/>
          </a:xfrm>
          <a:prstGeom prst="rect">
            <a:avLst/>
          </a:prstGeom>
        </p:spPr>
      </p:pic>
      <p:sp>
        <p:nvSpPr>
          <p:cNvPr id="3" name="Zaoblený obdélník 2"/>
          <p:cNvSpPr/>
          <p:nvPr/>
        </p:nvSpPr>
        <p:spPr>
          <a:xfrm>
            <a:off x="841830" y="910917"/>
            <a:ext cx="10390739" cy="5049269"/>
          </a:xfrm>
          <a:prstGeom prst="roundRect">
            <a:avLst>
              <a:gd name="adj" fmla="val 10630"/>
            </a:avLst>
          </a:prstGeom>
          <a:blipFill>
            <a:blip r:embed="rId5"/>
            <a:stretch>
              <a:fillRect/>
            </a:stretch>
          </a:blipFill>
          <a:ln>
            <a:noFill/>
          </a:ln>
          <a:effectLst>
            <a:outerShdw blurRad="88900" dist="63500" dir="2700000" algn="tl" rotWithShape="0">
              <a:schemeClr val="tx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Zaoblený obdélník 11"/>
          <p:cNvSpPr/>
          <p:nvPr/>
        </p:nvSpPr>
        <p:spPr>
          <a:xfrm>
            <a:off x="1318588" y="910917"/>
            <a:ext cx="6095999" cy="5049269"/>
          </a:xfrm>
          <a:custGeom>
            <a:avLst/>
            <a:gdLst>
              <a:gd name="connsiteX0" fmla="*/ 0 w 5820228"/>
              <a:gd name="connsiteY0" fmla="*/ 536737 h 5049269"/>
              <a:gd name="connsiteX1" fmla="*/ 536737 w 5820228"/>
              <a:gd name="connsiteY1" fmla="*/ 0 h 5049269"/>
              <a:gd name="connsiteX2" fmla="*/ 5283491 w 5820228"/>
              <a:gd name="connsiteY2" fmla="*/ 0 h 5049269"/>
              <a:gd name="connsiteX3" fmla="*/ 5820228 w 5820228"/>
              <a:gd name="connsiteY3" fmla="*/ 536737 h 5049269"/>
              <a:gd name="connsiteX4" fmla="*/ 5820228 w 5820228"/>
              <a:gd name="connsiteY4" fmla="*/ 4512532 h 5049269"/>
              <a:gd name="connsiteX5" fmla="*/ 5283491 w 5820228"/>
              <a:gd name="connsiteY5" fmla="*/ 5049269 h 5049269"/>
              <a:gd name="connsiteX6" fmla="*/ 536737 w 5820228"/>
              <a:gd name="connsiteY6" fmla="*/ 5049269 h 5049269"/>
              <a:gd name="connsiteX7" fmla="*/ 0 w 5820228"/>
              <a:gd name="connsiteY7" fmla="*/ 4512532 h 5049269"/>
              <a:gd name="connsiteX8" fmla="*/ 0 w 5820228"/>
              <a:gd name="connsiteY8" fmla="*/ 536737 h 5049269"/>
              <a:gd name="connsiteX0" fmla="*/ 0 w 5820228"/>
              <a:gd name="connsiteY0" fmla="*/ 536737 h 5049269"/>
              <a:gd name="connsiteX1" fmla="*/ 536737 w 5820228"/>
              <a:gd name="connsiteY1" fmla="*/ 0 h 5049269"/>
              <a:gd name="connsiteX2" fmla="*/ 5283491 w 5820228"/>
              <a:gd name="connsiteY2" fmla="*/ 0 h 5049269"/>
              <a:gd name="connsiteX3" fmla="*/ 5820228 w 5820228"/>
              <a:gd name="connsiteY3" fmla="*/ 536737 h 5049269"/>
              <a:gd name="connsiteX4" fmla="*/ 4789714 w 5820228"/>
              <a:gd name="connsiteY4" fmla="*/ 2020969 h 5049269"/>
              <a:gd name="connsiteX5" fmla="*/ 5820228 w 5820228"/>
              <a:gd name="connsiteY5" fmla="*/ 4512532 h 5049269"/>
              <a:gd name="connsiteX6" fmla="*/ 5283491 w 5820228"/>
              <a:gd name="connsiteY6" fmla="*/ 5049269 h 5049269"/>
              <a:gd name="connsiteX7" fmla="*/ 536737 w 5820228"/>
              <a:gd name="connsiteY7" fmla="*/ 5049269 h 5049269"/>
              <a:gd name="connsiteX8" fmla="*/ 0 w 5820228"/>
              <a:gd name="connsiteY8" fmla="*/ 4512532 h 5049269"/>
              <a:gd name="connsiteX9" fmla="*/ 0 w 5820228"/>
              <a:gd name="connsiteY9" fmla="*/ 536737 h 5049269"/>
              <a:gd name="connsiteX0" fmla="*/ 0 w 5820228"/>
              <a:gd name="connsiteY0" fmla="*/ 536737 h 5049269"/>
              <a:gd name="connsiteX1" fmla="*/ 536737 w 5820228"/>
              <a:gd name="connsiteY1" fmla="*/ 0 h 5049269"/>
              <a:gd name="connsiteX2" fmla="*/ 5283491 w 5820228"/>
              <a:gd name="connsiteY2" fmla="*/ 0 h 5049269"/>
              <a:gd name="connsiteX3" fmla="*/ 4789714 w 5820228"/>
              <a:gd name="connsiteY3" fmla="*/ 2020969 h 5049269"/>
              <a:gd name="connsiteX4" fmla="*/ 5820228 w 5820228"/>
              <a:gd name="connsiteY4" fmla="*/ 4512532 h 5049269"/>
              <a:gd name="connsiteX5" fmla="*/ 5283491 w 5820228"/>
              <a:gd name="connsiteY5" fmla="*/ 5049269 h 5049269"/>
              <a:gd name="connsiteX6" fmla="*/ 536737 w 5820228"/>
              <a:gd name="connsiteY6" fmla="*/ 5049269 h 5049269"/>
              <a:gd name="connsiteX7" fmla="*/ 0 w 5820228"/>
              <a:gd name="connsiteY7" fmla="*/ 4512532 h 5049269"/>
              <a:gd name="connsiteX8" fmla="*/ 0 w 5820228"/>
              <a:gd name="connsiteY8" fmla="*/ 536737 h 5049269"/>
              <a:gd name="connsiteX0" fmla="*/ 0 w 5820228"/>
              <a:gd name="connsiteY0" fmla="*/ 536737 h 5049269"/>
              <a:gd name="connsiteX1" fmla="*/ 536737 w 5820228"/>
              <a:gd name="connsiteY1" fmla="*/ 0 h 5049269"/>
              <a:gd name="connsiteX2" fmla="*/ 5283491 w 5820228"/>
              <a:gd name="connsiteY2" fmla="*/ 0 h 5049269"/>
              <a:gd name="connsiteX3" fmla="*/ 5065485 w 5820228"/>
              <a:gd name="connsiteY3" fmla="*/ 2470912 h 5049269"/>
              <a:gd name="connsiteX4" fmla="*/ 5820228 w 5820228"/>
              <a:gd name="connsiteY4" fmla="*/ 4512532 h 5049269"/>
              <a:gd name="connsiteX5" fmla="*/ 5283491 w 5820228"/>
              <a:gd name="connsiteY5" fmla="*/ 5049269 h 5049269"/>
              <a:gd name="connsiteX6" fmla="*/ 536737 w 5820228"/>
              <a:gd name="connsiteY6" fmla="*/ 5049269 h 5049269"/>
              <a:gd name="connsiteX7" fmla="*/ 0 w 5820228"/>
              <a:gd name="connsiteY7" fmla="*/ 4512532 h 5049269"/>
              <a:gd name="connsiteX8" fmla="*/ 0 w 5820228"/>
              <a:gd name="connsiteY8" fmla="*/ 536737 h 5049269"/>
              <a:gd name="connsiteX0" fmla="*/ 0 w 5976089"/>
              <a:gd name="connsiteY0" fmla="*/ 536737 h 5049269"/>
              <a:gd name="connsiteX1" fmla="*/ 536737 w 5976089"/>
              <a:gd name="connsiteY1" fmla="*/ 0 h 5049269"/>
              <a:gd name="connsiteX2" fmla="*/ 5283491 w 5976089"/>
              <a:gd name="connsiteY2" fmla="*/ 0 h 5049269"/>
              <a:gd name="connsiteX3" fmla="*/ 5065485 w 5976089"/>
              <a:gd name="connsiteY3" fmla="*/ 2470912 h 5049269"/>
              <a:gd name="connsiteX4" fmla="*/ 5820228 w 5976089"/>
              <a:gd name="connsiteY4" fmla="*/ 4512532 h 5049269"/>
              <a:gd name="connsiteX5" fmla="*/ 5283491 w 5976089"/>
              <a:gd name="connsiteY5" fmla="*/ 5049269 h 5049269"/>
              <a:gd name="connsiteX6" fmla="*/ 536737 w 5976089"/>
              <a:gd name="connsiteY6" fmla="*/ 5049269 h 5049269"/>
              <a:gd name="connsiteX7" fmla="*/ 0 w 5976089"/>
              <a:gd name="connsiteY7" fmla="*/ 4512532 h 5049269"/>
              <a:gd name="connsiteX8" fmla="*/ 0 w 5976089"/>
              <a:gd name="connsiteY8" fmla="*/ 536737 h 5049269"/>
              <a:gd name="connsiteX0" fmla="*/ 0 w 6950682"/>
              <a:gd name="connsiteY0" fmla="*/ 536737 h 5049269"/>
              <a:gd name="connsiteX1" fmla="*/ 536737 w 6950682"/>
              <a:gd name="connsiteY1" fmla="*/ 0 h 5049269"/>
              <a:gd name="connsiteX2" fmla="*/ 5283491 w 6950682"/>
              <a:gd name="connsiteY2" fmla="*/ 0 h 5049269"/>
              <a:gd name="connsiteX3" fmla="*/ 5065485 w 6950682"/>
              <a:gd name="connsiteY3" fmla="*/ 2470912 h 5049269"/>
              <a:gd name="connsiteX4" fmla="*/ 5820228 w 6950682"/>
              <a:gd name="connsiteY4" fmla="*/ 4512532 h 5049269"/>
              <a:gd name="connsiteX5" fmla="*/ 6909091 w 6950682"/>
              <a:gd name="connsiteY5" fmla="*/ 5049269 h 5049269"/>
              <a:gd name="connsiteX6" fmla="*/ 536737 w 6950682"/>
              <a:gd name="connsiteY6" fmla="*/ 5049269 h 5049269"/>
              <a:gd name="connsiteX7" fmla="*/ 0 w 6950682"/>
              <a:gd name="connsiteY7" fmla="*/ 4512532 h 5049269"/>
              <a:gd name="connsiteX8" fmla="*/ 0 w 6950682"/>
              <a:gd name="connsiteY8" fmla="*/ 536737 h 5049269"/>
              <a:gd name="connsiteX0" fmla="*/ 0 w 7058985"/>
              <a:gd name="connsiteY0" fmla="*/ 536737 h 5049269"/>
              <a:gd name="connsiteX1" fmla="*/ 536737 w 7058985"/>
              <a:gd name="connsiteY1" fmla="*/ 0 h 5049269"/>
              <a:gd name="connsiteX2" fmla="*/ 5283491 w 7058985"/>
              <a:gd name="connsiteY2" fmla="*/ 0 h 5049269"/>
              <a:gd name="connsiteX3" fmla="*/ 5065485 w 7058985"/>
              <a:gd name="connsiteY3" fmla="*/ 2470912 h 5049269"/>
              <a:gd name="connsiteX4" fmla="*/ 6909091 w 7058985"/>
              <a:gd name="connsiteY4" fmla="*/ 5049269 h 5049269"/>
              <a:gd name="connsiteX5" fmla="*/ 536737 w 7058985"/>
              <a:gd name="connsiteY5" fmla="*/ 5049269 h 5049269"/>
              <a:gd name="connsiteX6" fmla="*/ 0 w 7058985"/>
              <a:gd name="connsiteY6" fmla="*/ 4512532 h 5049269"/>
              <a:gd name="connsiteX7" fmla="*/ 0 w 7058985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065485 w 6909091"/>
              <a:gd name="connsiteY3" fmla="*/ 2470912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065485 w 6909091"/>
              <a:gd name="connsiteY3" fmla="*/ 2470912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065485 w 6909091"/>
              <a:gd name="connsiteY3" fmla="*/ 2470912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283491 w 6565200"/>
              <a:gd name="connsiteY2" fmla="*/ 0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283491 w 6565200"/>
              <a:gd name="connsiteY2" fmla="*/ 0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283491 w 6565200"/>
              <a:gd name="connsiteY2" fmla="*/ 0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283491 w 6565200"/>
              <a:gd name="connsiteY2" fmla="*/ 0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283491 w 6565200"/>
              <a:gd name="connsiteY2" fmla="*/ 0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283491 w 6565200"/>
              <a:gd name="connsiteY2" fmla="*/ 0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439805 w 6565200"/>
              <a:gd name="connsiteY2" fmla="*/ 14514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439805 w 6565200"/>
              <a:gd name="connsiteY2" fmla="*/ 14514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439805 w 6565200"/>
              <a:gd name="connsiteY2" fmla="*/ 14514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439805 w 6565200"/>
              <a:gd name="connsiteY2" fmla="*/ 6894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714374 h 5226906"/>
              <a:gd name="connsiteX1" fmla="*/ 536737 w 6565200"/>
              <a:gd name="connsiteY1" fmla="*/ 177637 h 5226906"/>
              <a:gd name="connsiteX2" fmla="*/ 5505457 w 6565200"/>
              <a:gd name="connsiteY2" fmla="*/ 184531 h 5226906"/>
              <a:gd name="connsiteX3" fmla="*/ 5668858 w 6565200"/>
              <a:gd name="connsiteY3" fmla="*/ 2651452 h 5226906"/>
              <a:gd name="connsiteX4" fmla="*/ 6565200 w 6565200"/>
              <a:gd name="connsiteY4" fmla="*/ 5226906 h 5226906"/>
              <a:gd name="connsiteX5" fmla="*/ 536737 w 6565200"/>
              <a:gd name="connsiteY5" fmla="*/ 5226906 h 5226906"/>
              <a:gd name="connsiteX6" fmla="*/ 0 w 6565200"/>
              <a:gd name="connsiteY6" fmla="*/ 4690169 h 5226906"/>
              <a:gd name="connsiteX7" fmla="*/ 0 w 6565200"/>
              <a:gd name="connsiteY7" fmla="*/ 714374 h 5226906"/>
              <a:gd name="connsiteX0" fmla="*/ 0 w 6565200"/>
              <a:gd name="connsiteY0" fmla="*/ 714374 h 5226906"/>
              <a:gd name="connsiteX1" fmla="*/ 536737 w 6565200"/>
              <a:gd name="connsiteY1" fmla="*/ 177637 h 5226906"/>
              <a:gd name="connsiteX2" fmla="*/ 5505457 w 6565200"/>
              <a:gd name="connsiteY2" fmla="*/ 184531 h 5226906"/>
              <a:gd name="connsiteX3" fmla="*/ 5668858 w 6565200"/>
              <a:gd name="connsiteY3" fmla="*/ 2651452 h 5226906"/>
              <a:gd name="connsiteX4" fmla="*/ 6565200 w 6565200"/>
              <a:gd name="connsiteY4" fmla="*/ 5226906 h 5226906"/>
              <a:gd name="connsiteX5" fmla="*/ 536737 w 6565200"/>
              <a:gd name="connsiteY5" fmla="*/ 5226906 h 5226906"/>
              <a:gd name="connsiteX6" fmla="*/ 0 w 6565200"/>
              <a:gd name="connsiteY6" fmla="*/ 4690169 h 5226906"/>
              <a:gd name="connsiteX7" fmla="*/ 0 w 6565200"/>
              <a:gd name="connsiteY7" fmla="*/ 714374 h 5226906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668858 w 6565200"/>
              <a:gd name="connsiteY3" fmla="*/ 247381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668858 w 6565200"/>
              <a:gd name="connsiteY3" fmla="*/ 247381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668858 w 6565200"/>
              <a:gd name="connsiteY3" fmla="*/ 247381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58646 h 5071178"/>
              <a:gd name="connsiteX1" fmla="*/ 536737 w 6565200"/>
              <a:gd name="connsiteY1" fmla="*/ 21909 h 5071178"/>
              <a:gd name="connsiteX2" fmla="*/ 5505457 w 6565200"/>
              <a:gd name="connsiteY2" fmla="*/ 28803 h 5071178"/>
              <a:gd name="connsiteX3" fmla="*/ 5668858 w 6565200"/>
              <a:gd name="connsiteY3" fmla="*/ 2495724 h 5071178"/>
              <a:gd name="connsiteX4" fmla="*/ 6565200 w 6565200"/>
              <a:gd name="connsiteY4" fmla="*/ 5071178 h 5071178"/>
              <a:gd name="connsiteX5" fmla="*/ 536737 w 6565200"/>
              <a:gd name="connsiteY5" fmla="*/ 5071178 h 5071178"/>
              <a:gd name="connsiteX6" fmla="*/ 0 w 6565200"/>
              <a:gd name="connsiteY6" fmla="*/ 4534441 h 5071178"/>
              <a:gd name="connsiteX7" fmla="*/ 0 w 6565200"/>
              <a:gd name="connsiteY7" fmla="*/ 558646 h 5071178"/>
              <a:gd name="connsiteX0" fmla="*/ 0 w 6565200"/>
              <a:gd name="connsiteY0" fmla="*/ 575552 h 5088084"/>
              <a:gd name="connsiteX1" fmla="*/ 536737 w 6565200"/>
              <a:gd name="connsiteY1" fmla="*/ 38815 h 5088084"/>
              <a:gd name="connsiteX2" fmla="*/ 5505457 w 6565200"/>
              <a:gd name="connsiteY2" fmla="*/ 45709 h 5088084"/>
              <a:gd name="connsiteX3" fmla="*/ 5668858 w 6565200"/>
              <a:gd name="connsiteY3" fmla="*/ 2512630 h 5088084"/>
              <a:gd name="connsiteX4" fmla="*/ 6565200 w 6565200"/>
              <a:gd name="connsiteY4" fmla="*/ 5088084 h 5088084"/>
              <a:gd name="connsiteX5" fmla="*/ 536737 w 6565200"/>
              <a:gd name="connsiteY5" fmla="*/ 5088084 h 5088084"/>
              <a:gd name="connsiteX6" fmla="*/ 0 w 6565200"/>
              <a:gd name="connsiteY6" fmla="*/ 4551347 h 5088084"/>
              <a:gd name="connsiteX7" fmla="*/ 0 w 6565200"/>
              <a:gd name="connsiteY7" fmla="*/ 575552 h 5088084"/>
              <a:gd name="connsiteX0" fmla="*/ 0 w 6565200"/>
              <a:gd name="connsiteY0" fmla="*/ 575552 h 5088084"/>
              <a:gd name="connsiteX1" fmla="*/ 536737 w 6565200"/>
              <a:gd name="connsiteY1" fmla="*/ 38815 h 5088084"/>
              <a:gd name="connsiteX2" fmla="*/ 5505457 w 6565200"/>
              <a:gd name="connsiteY2" fmla="*/ 45709 h 5088084"/>
              <a:gd name="connsiteX3" fmla="*/ 5668858 w 6565200"/>
              <a:gd name="connsiteY3" fmla="*/ 2512630 h 5088084"/>
              <a:gd name="connsiteX4" fmla="*/ 6565200 w 6565200"/>
              <a:gd name="connsiteY4" fmla="*/ 5088084 h 5088084"/>
              <a:gd name="connsiteX5" fmla="*/ 536737 w 6565200"/>
              <a:gd name="connsiteY5" fmla="*/ 5088084 h 5088084"/>
              <a:gd name="connsiteX6" fmla="*/ 0 w 6565200"/>
              <a:gd name="connsiteY6" fmla="*/ 4551347 h 5088084"/>
              <a:gd name="connsiteX7" fmla="*/ 0 w 6565200"/>
              <a:gd name="connsiteY7" fmla="*/ 575552 h 5088084"/>
              <a:gd name="connsiteX0" fmla="*/ 0 w 6565200"/>
              <a:gd name="connsiteY0" fmla="*/ 575552 h 5088084"/>
              <a:gd name="connsiteX1" fmla="*/ 536737 w 6565200"/>
              <a:gd name="connsiteY1" fmla="*/ 38815 h 5088084"/>
              <a:gd name="connsiteX2" fmla="*/ 5505457 w 6565200"/>
              <a:gd name="connsiteY2" fmla="*/ 45709 h 5088084"/>
              <a:gd name="connsiteX3" fmla="*/ 5668858 w 6565200"/>
              <a:gd name="connsiteY3" fmla="*/ 2512630 h 5088084"/>
              <a:gd name="connsiteX4" fmla="*/ 6565200 w 6565200"/>
              <a:gd name="connsiteY4" fmla="*/ 5088084 h 5088084"/>
              <a:gd name="connsiteX5" fmla="*/ 536737 w 6565200"/>
              <a:gd name="connsiteY5" fmla="*/ 5088084 h 5088084"/>
              <a:gd name="connsiteX6" fmla="*/ 0 w 6565200"/>
              <a:gd name="connsiteY6" fmla="*/ 4551347 h 5088084"/>
              <a:gd name="connsiteX7" fmla="*/ 0 w 6565200"/>
              <a:gd name="connsiteY7" fmla="*/ 575552 h 5088084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668858 w 6565200"/>
              <a:gd name="connsiteY3" fmla="*/ 247381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668858 w 6565200"/>
              <a:gd name="connsiteY3" fmla="*/ 247381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668858 w 6565200"/>
              <a:gd name="connsiteY3" fmla="*/ 247381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726304 w 6565200"/>
              <a:gd name="connsiteY3" fmla="*/ 253477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726304 w 6565200"/>
              <a:gd name="connsiteY3" fmla="*/ 253477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726304 w 6565200"/>
              <a:gd name="connsiteY3" fmla="*/ 253477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726304 w 6565200"/>
              <a:gd name="connsiteY3" fmla="*/ 253477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775543 w 6565200"/>
              <a:gd name="connsiteY3" fmla="*/ 258811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775543 w 6565200"/>
              <a:gd name="connsiteY3" fmla="*/ 258811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4951519 w 6565200"/>
              <a:gd name="connsiteY2" fmla="*/ 6894 h 5049269"/>
              <a:gd name="connsiteX3" fmla="*/ 5775543 w 6565200"/>
              <a:gd name="connsiteY3" fmla="*/ 258811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4951519 w 6565200"/>
              <a:gd name="connsiteY2" fmla="*/ 6894 h 5049269"/>
              <a:gd name="connsiteX3" fmla="*/ 5775543 w 6565200"/>
              <a:gd name="connsiteY3" fmla="*/ 258811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4951519 w 6565200"/>
              <a:gd name="connsiteY2" fmla="*/ 6894 h 5049269"/>
              <a:gd name="connsiteX3" fmla="*/ 5539606 w 6565200"/>
              <a:gd name="connsiteY3" fmla="*/ 255001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4951519 w 6565200"/>
              <a:gd name="connsiteY2" fmla="*/ 6894 h 5049269"/>
              <a:gd name="connsiteX3" fmla="*/ 5539606 w 6565200"/>
              <a:gd name="connsiteY3" fmla="*/ 255001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4958358 w 6565200"/>
              <a:gd name="connsiteY2" fmla="*/ 544 h 5049269"/>
              <a:gd name="connsiteX3" fmla="*/ 5539606 w 6565200"/>
              <a:gd name="connsiteY3" fmla="*/ 255001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4958358 w 6565200"/>
              <a:gd name="connsiteY2" fmla="*/ 544 h 5049269"/>
              <a:gd name="connsiteX3" fmla="*/ 5539606 w 6565200"/>
              <a:gd name="connsiteY3" fmla="*/ 255001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4958358 w 6565200"/>
              <a:gd name="connsiteY2" fmla="*/ 544 h 5049269"/>
              <a:gd name="connsiteX3" fmla="*/ 5539606 w 6565200"/>
              <a:gd name="connsiteY3" fmla="*/ 255001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65200" h="5049269">
                <a:moveTo>
                  <a:pt x="0" y="536737"/>
                </a:moveTo>
                <a:cubicBezTo>
                  <a:pt x="0" y="240305"/>
                  <a:pt x="240305" y="0"/>
                  <a:pt x="536737" y="0"/>
                </a:cubicBezTo>
                <a:lnTo>
                  <a:pt x="4958358" y="544"/>
                </a:lnTo>
                <a:cubicBezTo>
                  <a:pt x="6084527" y="54706"/>
                  <a:pt x="5976191" y="1797461"/>
                  <a:pt x="5539606" y="2550015"/>
                </a:cubicBezTo>
                <a:cubicBezTo>
                  <a:pt x="5103021" y="3302569"/>
                  <a:pt x="3793020" y="4038972"/>
                  <a:pt x="6565200" y="5049269"/>
                </a:cubicBezTo>
                <a:lnTo>
                  <a:pt x="536737" y="5049269"/>
                </a:lnTo>
                <a:cubicBezTo>
                  <a:pt x="240305" y="5049269"/>
                  <a:pt x="0" y="4808964"/>
                  <a:pt x="0" y="4512532"/>
                </a:cubicBezTo>
                <a:lnTo>
                  <a:pt x="0" y="536737"/>
                </a:lnTo>
                <a:close/>
              </a:path>
            </a:pathLst>
          </a:custGeom>
          <a:solidFill>
            <a:schemeClr val="accent5">
              <a:lumMod val="40000"/>
              <a:lumOff val="60000"/>
              <a:alpha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aoblený obdélník 11"/>
          <p:cNvSpPr/>
          <p:nvPr/>
        </p:nvSpPr>
        <p:spPr>
          <a:xfrm>
            <a:off x="1152842" y="901936"/>
            <a:ext cx="6095999" cy="5058250"/>
          </a:xfrm>
          <a:custGeom>
            <a:avLst/>
            <a:gdLst>
              <a:gd name="connsiteX0" fmla="*/ 0 w 5820228"/>
              <a:gd name="connsiteY0" fmla="*/ 536737 h 5049269"/>
              <a:gd name="connsiteX1" fmla="*/ 536737 w 5820228"/>
              <a:gd name="connsiteY1" fmla="*/ 0 h 5049269"/>
              <a:gd name="connsiteX2" fmla="*/ 5283491 w 5820228"/>
              <a:gd name="connsiteY2" fmla="*/ 0 h 5049269"/>
              <a:gd name="connsiteX3" fmla="*/ 5820228 w 5820228"/>
              <a:gd name="connsiteY3" fmla="*/ 536737 h 5049269"/>
              <a:gd name="connsiteX4" fmla="*/ 5820228 w 5820228"/>
              <a:gd name="connsiteY4" fmla="*/ 4512532 h 5049269"/>
              <a:gd name="connsiteX5" fmla="*/ 5283491 w 5820228"/>
              <a:gd name="connsiteY5" fmla="*/ 5049269 h 5049269"/>
              <a:gd name="connsiteX6" fmla="*/ 536737 w 5820228"/>
              <a:gd name="connsiteY6" fmla="*/ 5049269 h 5049269"/>
              <a:gd name="connsiteX7" fmla="*/ 0 w 5820228"/>
              <a:gd name="connsiteY7" fmla="*/ 4512532 h 5049269"/>
              <a:gd name="connsiteX8" fmla="*/ 0 w 5820228"/>
              <a:gd name="connsiteY8" fmla="*/ 536737 h 5049269"/>
              <a:gd name="connsiteX0" fmla="*/ 0 w 5820228"/>
              <a:gd name="connsiteY0" fmla="*/ 536737 h 5049269"/>
              <a:gd name="connsiteX1" fmla="*/ 536737 w 5820228"/>
              <a:gd name="connsiteY1" fmla="*/ 0 h 5049269"/>
              <a:gd name="connsiteX2" fmla="*/ 5283491 w 5820228"/>
              <a:gd name="connsiteY2" fmla="*/ 0 h 5049269"/>
              <a:gd name="connsiteX3" fmla="*/ 5820228 w 5820228"/>
              <a:gd name="connsiteY3" fmla="*/ 536737 h 5049269"/>
              <a:gd name="connsiteX4" fmla="*/ 4789714 w 5820228"/>
              <a:gd name="connsiteY4" fmla="*/ 2020969 h 5049269"/>
              <a:gd name="connsiteX5" fmla="*/ 5820228 w 5820228"/>
              <a:gd name="connsiteY5" fmla="*/ 4512532 h 5049269"/>
              <a:gd name="connsiteX6" fmla="*/ 5283491 w 5820228"/>
              <a:gd name="connsiteY6" fmla="*/ 5049269 h 5049269"/>
              <a:gd name="connsiteX7" fmla="*/ 536737 w 5820228"/>
              <a:gd name="connsiteY7" fmla="*/ 5049269 h 5049269"/>
              <a:gd name="connsiteX8" fmla="*/ 0 w 5820228"/>
              <a:gd name="connsiteY8" fmla="*/ 4512532 h 5049269"/>
              <a:gd name="connsiteX9" fmla="*/ 0 w 5820228"/>
              <a:gd name="connsiteY9" fmla="*/ 536737 h 5049269"/>
              <a:gd name="connsiteX0" fmla="*/ 0 w 5820228"/>
              <a:gd name="connsiteY0" fmla="*/ 536737 h 5049269"/>
              <a:gd name="connsiteX1" fmla="*/ 536737 w 5820228"/>
              <a:gd name="connsiteY1" fmla="*/ 0 h 5049269"/>
              <a:gd name="connsiteX2" fmla="*/ 5283491 w 5820228"/>
              <a:gd name="connsiteY2" fmla="*/ 0 h 5049269"/>
              <a:gd name="connsiteX3" fmla="*/ 4789714 w 5820228"/>
              <a:gd name="connsiteY3" fmla="*/ 2020969 h 5049269"/>
              <a:gd name="connsiteX4" fmla="*/ 5820228 w 5820228"/>
              <a:gd name="connsiteY4" fmla="*/ 4512532 h 5049269"/>
              <a:gd name="connsiteX5" fmla="*/ 5283491 w 5820228"/>
              <a:gd name="connsiteY5" fmla="*/ 5049269 h 5049269"/>
              <a:gd name="connsiteX6" fmla="*/ 536737 w 5820228"/>
              <a:gd name="connsiteY6" fmla="*/ 5049269 h 5049269"/>
              <a:gd name="connsiteX7" fmla="*/ 0 w 5820228"/>
              <a:gd name="connsiteY7" fmla="*/ 4512532 h 5049269"/>
              <a:gd name="connsiteX8" fmla="*/ 0 w 5820228"/>
              <a:gd name="connsiteY8" fmla="*/ 536737 h 5049269"/>
              <a:gd name="connsiteX0" fmla="*/ 0 w 5820228"/>
              <a:gd name="connsiteY0" fmla="*/ 536737 h 5049269"/>
              <a:gd name="connsiteX1" fmla="*/ 536737 w 5820228"/>
              <a:gd name="connsiteY1" fmla="*/ 0 h 5049269"/>
              <a:gd name="connsiteX2" fmla="*/ 5283491 w 5820228"/>
              <a:gd name="connsiteY2" fmla="*/ 0 h 5049269"/>
              <a:gd name="connsiteX3" fmla="*/ 5065485 w 5820228"/>
              <a:gd name="connsiteY3" fmla="*/ 2470912 h 5049269"/>
              <a:gd name="connsiteX4" fmla="*/ 5820228 w 5820228"/>
              <a:gd name="connsiteY4" fmla="*/ 4512532 h 5049269"/>
              <a:gd name="connsiteX5" fmla="*/ 5283491 w 5820228"/>
              <a:gd name="connsiteY5" fmla="*/ 5049269 h 5049269"/>
              <a:gd name="connsiteX6" fmla="*/ 536737 w 5820228"/>
              <a:gd name="connsiteY6" fmla="*/ 5049269 h 5049269"/>
              <a:gd name="connsiteX7" fmla="*/ 0 w 5820228"/>
              <a:gd name="connsiteY7" fmla="*/ 4512532 h 5049269"/>
              <a:gd name="connsiteX8" fmla="*/ 0 w 5820228"/>
              <a:gd name="connsiteY8" fmla="*/ 536737 h 5049269"/>
              <a:gd name="connsiteX0" fmla="*/ 0 w 5976089"/>
              <a:gd name="connsiteY0" fmla="*/ 536737 h 5049269"/>
              <a:gd name="connsiteX1" fmla="*/ 536737 w 5976089"/>
              <a:gd name="connsiteY1" fmla="*/ 0 h 5049269"/>
              <a:gd name="connsiteX2" fmla="*/ 5283491 w 5976089"/>
              <a:gd name="connsiteY2" fmla="*/ 0 h 5049269"/>
              <a:gd name="connsiteX3" fmla="*/ 5065485 w 5976089"/>
              <a:gd name="connsiteY3" fmla="*/ 2470912 h 5049269"/>
              <a:gd name="connsiteX4" fmla="*/ 5820228 w 5976089"/>
              <a:gd name="connsiteY4" fmla="*/ 4512532 h 5049269"/>
              <a:gd name="connsiteX5" fmla="*/ 5283491 w 5976089"/>
              <a:gd name="connsiteY5" fmla="*/ 5049269 h 5049269"/>
              <a:gd name="connsiteX6" fmla="*/ 536737 w 5976089"/>
              <a:gd name="connsiteY6" fmla="*/ 5049269 h 5049269"/>
              <a:gd name="connsiteX7" fmla="*/ 0 w 5976089"/>
              <a:gd name="connsiteY7" fmla="*/ 4512532 h 5049269"/>
              <a:gd name="connsiteX8" fmla="*/ 0 w 5976089"/>
              <a:gd name="connsiteY8" fmla="*/ 536737 h 5049269"/>
              <a:gd name="connsiteX0" fmla="*/ 0 w 6950682"/>
              <a:gd name="connsiteY0" fmla="*/ 536737 h 5049269"/>
              <a:gd name="connsiteX1" fmla="*/ 536737 w 6950682"/>
              <a:gd name="connsiteY1" fmla="*/ 0 h 5049269"/>
              <a:gd name="connsiteX2" fmla="*/ 5283491 w 6950682"/>
              <a:gd name="connsiteY2" fmla="*/ 0 h 5049269"/>
              <a:gd name="connsiteX3" fmla="*/ 5065485 w 6950682"/>
              <a:gd name="connsiteY3" fmla="*/ 2470912 h 5049269"/>
              <a:gd name="connsiteX4" fmla="*/ 5820228 w 6950682"/>
              <a:gd name="connsiteY4" fmla="*/ 4512532 h 5049269"/>
              <a:gd name="connsiteX5" fmla="*/ 6909091 w 6950682"/>
              <a:gd name="connsiteY5" fmla="*/ 5049269 h 5049269"/>
              <a:gd name="connsiteX6" fmla="*/ 536737 w 6950682"/>
              <a:gd name="connsiteY6" fmla="*/ 5049269 h 5049269"/>
              <a:gd name="connsiteX7" fmla="*/ 0 w 6950682"/>
              <a:gd name="connsiteY7" fmla="*/ 4512532 h 5049269"/>
              <a:gd name="connsiteX8" fmla="*/ 0 w 6950682"/>
              <a:gd name="connsiteY8" fmla="*/ 536737 h 5049269"/>
              <a:gd name="connsiteX0" fmla="*/ 0 w 7058985"/>
              <a:gd name="connsiteY0" fmla="*/ 536737 h 5049269"/>
              <a:gd name="connsiteX1" fmla="*/ 536737 w 7058985"/>
              <a:gd name="connsiteY1" fmla="*/ 0 h 5049269"/>
              <a:gd name="connsiteX2" fmla="*/ 5283491 w 7058985"/>
              <a:gd name="connsiteY2" fmla="*/ 0 h 5049269"/>
              <a:gd name="connsiteX3" fmla="*/ 5065485 w 7058985"/>
              <a:gd name="connsiteY3" fmla="*/ 2470912 h 5049269"/>
              <a:gd name="connsiteX4" fmla="*/ 6909091 w 7058985"/>
              <a:gd name="connsiteY4" fmla="*/ 5049269 h 5049269"/>
              <a:gd name="connsiteX5" fmla="*/ 536737 w 7058985"/>
              <a:gd name="connsiteY5" fmla="*/ 5049269 h 5049269"/>
              <a:gd name="connsiteX6" fmla="*/ 0 w 7058985"/>
              <a:gd name="connsiteY6" fmla="*/ 4512532 h 5049269"/>
              <a:gd name="connsiteX7" fmla="*/ 0 w 7058985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065485 w 6909091"/>
              <a:gd name="connsiteY3" fmla="*/ 2470912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065485 w 6909091"/>
              <a:gd name="connsiteY3" fmla="*/ 2470912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065485 w 6909091"/>
              <a:gd name="connsiteY3" fmla="*/ 2470912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283491 w 6565200"/>
              <a:gd name="connsiteY2" fmla="*/ 0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283491 w 6565200"/>
              <a:gd name="connsiteY2" fmla="*/ 0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283491 w 6565200"/>
              <a:gd name="connsiteY2" fmla="*/ 0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283491 w 6565200"/>
              <a:gd name="connsiteY2" fmla="*/ 0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283491 w 6565200"/>
              <a:gd name="connsiteY2" fmla="*/ 0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283491 w 6565200"/>
              <a:gd name="connsiteY2" fmla="*/ 0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439805 w 6565200"/>
              <a:gd name="connsiteY2" fmla="*/ 14514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439805 w 6565200"/>
              <a:gd name="connsiteY2" fmla="*/ 14514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439805 w 6565200"/>
              <a:gd name="connsiteY2" fmla="*/ 14514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439805 w 6565200"/>
              <a:gd name="connsiteY2" fmla="*/ 6894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714374 h 5226906"/>
              <a:gd name="connsiteX1" fmla="*/ 536737 w 6565200"/>
              <a:gd name="connsiteY1" fmla="*/ 177637 h 5226906"/>
              <a:gd name="connsiteX2" fmla="*/ 5505457 w 6565200"/>
              <a:gd name="connsiteY2" fmla="*/ 184531 h 5226906"/>
              <a:gd name="connsiteX3" fmla="*/ 5668858 w 6565200"/>
              <a:gd name="connsiteY3" fmla="*/ 2651452 h 5226906"/>
              <a:gd name="connsiteX4" fmla="*/ 6565200 w 6565200"/>
              <a:gd name="connsiteY4" fmla="*/ 5226906 h 5226906"/>
              <a:gd name="connsiteX5" fmla="*/ 536737 w 6565200"/>
              <a:gd name="connsiteY5" fmla="*/ 5226906 h 5226906"/>
              <a:gd name="connsiteX6" fmla="*/ 0 w 6565200"/>
              <a:gd name="connsiteY6" fmla="*/ 4690169 h 5226906"/>
              <a:gd name="connsiteX7" fmla="*/ 0 w 6565200"/>
              <a:gd name="connsiteY7" fmla="*/ 714374 h 5226906"/>
              <a:gd name="connsiteX0" fmla="*/ 0 w 6565200"/>
              <a:gd name="connsiteY0" fmla="*/ 714374 h 5226906"/>
              <a:gd name="connsiteX1" fmla="*/ 536737 w 6565200"/>
              <a:gd name="connsiteY1" fmla="*/ 177637 h 5226906"/>
              <a:gd name="connsiteX2" fmla="*/ 5505457 w 6565200"/>
              <a:gd name="connsiteY2" fmla="*/ 184531 h 5226906"/>
              <a:gd name="connsiteX3" fmla="*/ 5668858 w 6565200"/>
              <a:gd name="connsiteY3" fmla="*/ 2651452 h 5226906"/>
              <a:gd name="connsiteX4" fmla="*/ 6565200 w 6565200"/>
              <a:gd name="connsiteY4" fmla="*/ 5226906 h 5226906"/>
              <a:gd name="connsiteX5" fmla="*/ 536737 w 6565200"/>
              <a:gd name="connsiteY5" fmla="*/ 5226906 h 5226906"/>
              <a:gd name="connsiteX6" fmla="*/ 0 w 6565200"/>
              <a:gd name="connsiteY6" fmla="*/ 4690169 h 5226906"/>
              <a:gd name="connsiteX7" fmla="*/ 0 w 6565200"/>
              <a:gd name="connsiteY7" fmla="*/ 714374 h 5226906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668858 w 6565200"/>
              <a:gd name="connsiteY3" fmla="*/ 247381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668858 w 6565200"/>
              <a:gd name="connsiteY3" fmla="*/ 247381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668858 w 6565200"/>
              <a:gd name="connsiteY3" fmla="*/ 247381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58646 h 5071178"/>
              <a:gd name="connsiteX1" fmla="*/ 536737 w 6565200"/>
              <a:gd name="connsiteY1" fmla="*/ 21909 h 5071178"/>
              <a:gd name="connsiteX2" fmla="*/ 5505457 w 6565200"/>
              <a:gd name="connsiteY2" fmla="*/ 28803 h 5071178"/>
              <a:gd name="connsiteX3" fmla="*/ 5668858 w 6565200"/>
              <a:gd name="connsiteY3" fmla="*/ 2495724 h 5071178"/>
              <a:gd name="connsiteX4" fmla="*/ 6565200 w 6565200"/>
              <a:gd name="connsiteY4" fmla="*/ 5071178 h 5071178"/>
              <a:gd name="connsiteX5" fmla="*/ 536737 w 6565200"/>
              <a:gd name="connsiteY5" fmla="*/ 5071178 h 5071178"/>
              <a:gd name="connsiteX6" fmla="*/ 0 w 6565200"/>
              <a:gd name="connsiteY6" fmla="*/ 4534441 h 5071178"/>
              <a:gd name="connsiteX7" fmla="*/ 0 w 6565200"/>
              <a:gd name="connsiteY7" fmla="*/ 558646 h 5071178"/>
              <a:gd name="connsiteX0" fmla="*/ 0 w 6565200"/>
              <a:gd name="connsiteY0" fmla="*/ 575552 h 5088084"/>
              <a:gd name="connsiteX1" fmla="*/ 536737 w 6565200"/>
              <a:gd name="connsiteY1" fmla="*/ 38815 h 5088084"/>
              <a:gd name="connsiteX2" fmla="*/ 5505457 w 6565200"/>
              <a:gd name="connsiteY2" fmla="*/ 45709 h 5088084"/>
              <a:gd name="connsiteX3" fmla="*/ 5668858 w 6565200"/>
              <a:gd name="connsiteY3" fmla="*/ 2512630 h 5088084"/>
              <a:gd name="connsiteX4" fmla="*/ 6565200 w 6565200"/>
              <a:gd name="connsiteY4" fmla="*/ 5088084 h 5088084"/>
              <a:gd name="connsiteX5" fmla="*/ 536737 w 6565200"/>
              <a:gd name="connsiteY5" fmla="*/ 5088084 h 5088084"/>
              <a:gd name="connsiteX6" fmla="*/ 0 w 6565200"/>
              <a:gd name="connsiteY6" fmla="*/ 4551347 h 5088084"/>
              <a:gd name="connsiteX7" fmla="*/ 0 w 6565200"/>
              <a:gd name="connsiteY7" fmla="*/ 575552 h 5088084"/>
              <a:gd name="connsiteX0" fmla="*/ 0 w 6565200"/>
              <a:gd name="connsiteY0" fmla="*/ 575552 h 5088084"/>
              <a:gd name="connsiteX1" fmla="*/ 536737 w 6565200"/>
              <a:gd name="connsiteY1" fmla="*/ 38815 h 5088084"/>
              <a:gd name="connsiteX2" fmla="*/ 5505457 w 6565200"/>
              <a:gd name="connsiteY2" fmla="*/ 45709 h 5088084"/>
              <a:gd name="connsiteX3" fmla="*/ 5668858 w 6565200"/>
              <a:gd name="connsiteY3" fmla="*/ 2512630 h 5088084"/>
              <a:gd name="connsiteX4" fmla="*/ 6565200 w 6565200"/>
              <a:gd name="connsiteY4" fmla="*/ 5088084 h 5088084"/>
              <a:gd name="connsiteX5" fmla="*/ 536737 w 6565200"/>
              <a:gd name="connsiteY5" fmla="*/ 5088084 h 5088084"/>
              <a:gd name="connsiteX6" fmla="*/ 0 w 6565200"/>
              <a:gd name="connsiteY6" fmla="*/ 4551347 h 5088084"/>
              <a:gd name="connsiteX7" fmla="*/ 0 w 6565200"/>
              <a:gd name="connsiteY7" fmla="*/ 575552 h 5088084"/>
              <a:gd name="connsiteX0" fmla="*/ 0 w 6565200"/>
              <a:gd name="connsiteY0" fmla="*/ 575552 h 5088084"/>
              <a:gd name="connsiteX1" fmla="*/ 536737 w 6565200"/>
              <a:gd name="connsiteY1" fmla="*/ 38815 h 5088084"/>
              <a:gd name="connsiteX2" fmla="*/ 5505457 w 6565200"/>
              <a:gd name="connsiteY2" fmla="*/ 45709 h 5088084"/>
              <a:gd name="connsiteX3" fmla="*/ 5668858 w 6565200"/>
              <a:gd name="connsiteY3" fmla="*/ 2512630 h 5088084"/>
              <a:gd name="connsiteX4" fmla="*/ 6565200 w 6565200"/>
              <a:gd name="connsiteY4" fmla="*/ 5088084 h 5088084"/>
              <a:gd name="connsiteX5" fmla="*/ 536737 w 6565200"/>
              <a:gd name="connsiteY5" fmla="*/ 5088084 h 5088084"/>
              <a:gd name="connsiteX6" fmla="*/ 0 w 6565200"/>
              <a:gd name="connsiteY6" fmla="*/ 4551347 h 5088084"/>
              <a:gd name="connsiteX7" fmla="*/ 0 w 6565200"/>
              <a:gd name="connsiteY7" fmla="*/ 575552 h 5088084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668858 w 6565200"/>
              <a:gd name="connsiteY3" fmla="*/ 247381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668858 w 6565200"/>
              <a:gd name="connsiteY3" fmla="*/ 247381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668858 w 6565200"/>
              <a:gd name="connsiteY3" fmla="*/ 247381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726304 w 6565200"/>
              <a:gd name="connsiteY3" fmla="*/ 253477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726304 w 6565200"/>
              <a:gd name="connsiteY3" fmla="*/ 253477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726304 w 6565200"/>
              <a:gd name="connsiteY3" fmla="*/ 253477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726304 w 6565200"/>
              <a:gd name="connsiteY3" fmla="*/ 253477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505457 w 6565200"/>
              <a:gd name="connsiteY2" fmla="*/ 6894 h 5049269"/>
              <a:gd name="connsiteX3" fmla="*/ 5726304 w 6565200"/>
              <a:gd name="connsiteY3" fmla="*/ 253477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4838679 w 6565200"/>
              <a:gd name="connsiteY2" fmla="*/ 16419 h 5049269"/>
              <a:gd name="connsiteX3" fmla="*/ 5726304 w 6565200"/>
              <a:gd name="connsiteY3" fmla="*/ 253477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4838679 w 6565200"/>
              <a:gd name="connsiteY2" fmla="*/ 16419 h 5049269"/>
              <a:gd name="connsiteX3" fmla="*/ 5726304 w 6565200"/>
              <a:gd name="connsiteY3" fmla="*/ 253477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4838679 w 6565200"/>
              <a:gd name="connsiteY2" fmla="*/ 16419 h 5049269"/>
              <a:gd name="connsiteX3" fmla="*/ 5500625 w 6565200"/>
              <a:gd name="connsiteY3" fmla="*/ 245857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4838679 w 6565200"/>
              <a:gd name="connsiteY2" fmla="*/ 16419 h 5049269"/>
              <a:gd name="connsiteX3" fmla="*/ 5500625 w 6565200"/>
              <a:gd name="connsiteY3" fmla="*/ 245857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45718 h 5058250"/>
              <a:gd name="connsiteX1" fmla="*/ 536737 w 6565200"/>
              <a:gd name="connsiteY1" fmla="*/ 8981 h 5058250"/>
              <a:gd name="connsiteX2" fmla="*/ 4838679 w 6565200"/>
              <a:gd name="connsiteY2" fmla="*/ 0 h 5058250"/>
              <a:gd name="connsiteX3" fmla="*/ 5500625 w 6565200"/>
              <a:gd name="connsiteY3" fmla="*/ 2467556 h 5058250"/>
              <a:gd name="connsiteX4" fmla="*/ 6565200 w 6565200"/>
              <a:gd name="connsiteY4" fmla="*/ 5058250 h 5058250"/>
              <a:gd name="connsiteX5" fmla="*/ 536737 w 6565200"/>
              <a:gd name="connsiteY5" fmla="*/ 5058250 h 5058250"/>
              <a:gd name="connsiteX6" fmla="*/ 0 w 6565200"/>
              <a:gd name="connsiteY6" fmla="*/ 4521513 h 5058250"/>
              <a:gd name="connsiteX7" fmla="*/ 0 w 6565200"/>
              <a:gd name="connsiteY7" fmla="*/ 545718 h 5058250"/>
              <a:gd name="connsiteX0" fmla="*/ 0 w 6565200"/>
              <a:gd name="connsiteY0" fmla="*/ 545718 h 5058250"/>
              <a:gd name="connsiteX1" fmla="*/ 536737 w 6565200"/>
              <a:gd name="connsiteY1" fmla="*/ 8981 h 5058250"/>
              <a:gd name="connsiteX2" fmla="*/ 4838679 w 6565200"/>
              <a:gd name="connsiteY2" fmla="*/ 0 h 5058250"/>
              <a:gd name="connsiteX3" fmla="*/ 5500625 w 6565200"/>
              <a:gd name="connsiteY3" fmla="*/ 2467556 h 5058250"/>
              <a:gd name="connsiteX4" fmla="*/ 6565200 w 6565200"/>
              <a:gd name="connsiteY4" fmla="*/ 5058250 h 5058250"/>
              <a:gd name="connsiteX5" fmla="*/ 536737 w 6565200"/>
              <a:gd name="connsiteY5" fmla="*/ 5058250 h 5058250"/>
              <a:gd name="connsiteX6" fmla="*/ 0 w 6565200"/>
              <a:gd name="connsiteY6" fmla="*/ 4521513 h 5058250"/>
              <a:gd name="connsiteX7" fmla="*/ 0 w 6565200"/>
              <a:gd name="connsiteY7" fmla="*/ 545718 h 5058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65200" h="5058250">
                <a:moveTo>
                  <a:pt x="0" y="545718"/>
                </a:moveTo>
                <a:cubicBezTo>
                  <a:pt x="0" y="249286"/>
                  <a:pt x="240305" y="8981"/>
                  <a:pt x="536737" y="8981"/>
                </a:cubicBezTo>
                <a:lnTo>
                  <a:pt x="4838679" y="0"/>
                </a:lnTo>
                <a:cubicBezTo>
                  <a:pt x="5964848" y="54162"/>
                  <a:pt x="5999328" y="1827714"/>
                  <a:pt x="5500625" y="2467556"/>
                </a:cubicBezTo>
                <a:cubicBezTo>
                  <a:pt x="5001922" y="3107398"/>
                  <a:pt x="3793020" y="4047953"/>
                  <a:pt x="6565200" y="5058250"/>
                </a:cubicBezTo>
                <a:lnTo>
                  <a:pt x="536737" y="5058250"/>
                </a:lnTo>
                <a:cubicBezTo>
                  <a:pt x="240305" y="5058250"/>
                  <a:pt x="0" y="4817945"/>
                  <a:pt x="0" y="4521513"/>
                </a:cubicBezTo>
                <a:lnTo>
                  <a:pt x="0" y="545718"/>
                </a:lnTo>
                <a:close/>
              </a:path>
            </a:pathLst>
          </a:custGeom>
          <a:solidFill>
            <a:srgbClr val="D4F36D">
              <a:alpha val="5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Zaoblený obdélník 11"/>
          <p:cNvSpPr/>
          <p:nvPr/>
        </p:nvSpPr>
        <p:spPr>
          <a:xfrm>
            <a:off x="841830" y="910917"/>
            <a:ext cx="6095999" cy="5049269"/>
          </a:xfrm>
          <a:custGeom>
            <a:avLst/>
            <a:gdLst>
              <a:gd name="connsiteX0" fmla="*/ 0 w 5820228"/>
              <a:gd name="connsiteY0" fmla="*/ 536737 h 5049269"/>
              <a:gd name="connsiteX1" fmla="*/ 536737 w 5820228"/>
              <a:gd name="connsiteY1" fmla="*/ 0 h 5049269"/>
              <a:gd name="connsiteX2" fmla="*/ 5283491 w 5820228"/>
              <a:gd name="connsiteY2" fmla="*/ 0 h 5049269"/>
              <a:gd name="connsiteX3" fmla="*/ 5820228 w 5820228"/>
              <a:gd name="connsiteY3" fmla="*/ 536737 h 5049269"/>
              <a:gd name="connsiteX4" fmla="*/ 5820228 w 5820228"/>
              <a:gd name="connsiteY4" fmla="*/ 4512532 h 5049269"/>
              <a:gd name="connsiteX5" fmla="*/ 5283491 w 5820228"/>
              <a:gd name="connsiteY5" fmla="*/ 5049269 h 5049269"/>
              <a:gd name="connsiteX6" fmla="*/ 536737 w 5820228"/>
              <a:gd name="connsiteY6" fmla="*/ 5049269 h 5049269"/>
              <a:gd name="connsiteX7" fmla="*/ 0 w 5820228"/>
              <a:gd name="connsiteY7" fmla="*/ 4512532 h 5049269"/>
              <a:gd name="connsiteX8" fmla="*/ 0 w 5820228"/>
              <a:gd name="connsiteY8" fmla="*/ 536737 h 5049269"/>
              <a:gd name="connsiteX0" fmla="*/ 0 w 5820228"/>
              <a:gd name="connsiteY0" fmla="*/ 536737 h 5049269"/>
              <a:gd name="connsiteX1" fmla="*/ 536737 w 5820228"/>
              <a:gd name="connsiteY1" fmla="*/ 0 h 5049269"/>
              <a:gd name="connsiteX2" fmla="*/ 5283491 w 5820228"/>
              <a:gd name="connsiteY2" fmla="*/ 0 h 5049269"/>
              <a:gd name="connsiteX3" fmla="*/ 5820228 w 5820228"/>
              <a:gd name="connsiteY3" fmla="*/ 536737 h 5049269"/>
              <a:gd name="connsiteX4" fmla="*/ 4789714 w 5820228"/>
              <a:gd name="connsiteY4" fmla="*/ 2020969 h 5049269"/>
              <a:gd name="connsiteX5" fmla="*/ 5820228 w 5820228"/>
              <a:gd name="connsiteY5" fmla="*/ 4512532 h 5049269"/>
              <a:gd name="connsiteX6" fmla="*/ 5283491 w 5820228"/>
              <a:gd name="connsiteY6" fmla="*/ 5049269 h 5049269"/>
              <a:gd name="connsiteX7" fmla="*/ 536737 w 5820228"/>
              <a:gd name="connsiteY7" fmla="*/ 5049269 h 5049269"/>
              <a:gd name="connsiteX8" fmla="*/ 0 w 5820228"/>
              <a:gd name="connsiteY8" fmla="*/ 4512532 h 5049269"/>
              <a:gd name="connsiteX9" fmla="*/ 0 w 5820228"/>
              <a:gd name="connsiteY9" fmla="*/ 536737 h 5049269"/>
              <a:gd name="connsiteX0" fmla="*/ 0 w 5820228"/>
              <a:gd name="connsiteY0" fmla="*/ 536737 h 5049269"/>
              <a:gd name="connsiteX1" fmla="*/ 536737 w 5820228"/>
              <a:gd name="connsiteY1" fmla="*/ 0 h 5049269"/>
              <a:gd name="connsiteX2" fmla="*/ 5283491 w 5820228"/>
              <a:gd name="connsiteY2" fmla="*/ 0 h 5049269"/>
              <a:gd name="connsiteX3" fmla="*/ 4789714 w 5820228"/>
              <a:gd name="connsiteY3" fmla="*/ 2020969 h 5049269"/>
              <a:gd name="connsiteX4" fmla="*/ 5820228 w 5820228"/>
              <a:gd name="connsiteY4" fmla="*/ 4512532 h 5049269"/>
              <a:gd name="connsiteX5" fmla="*/ 5283491 w 5820228"/>
              <a:gd name="connsiteY5" fmla="*/ 5049269 h 5049269"/>
              <a:gd name="connsiteX6" fmla="*/ 536737 w 5820228"/>
              <a:gd name="connsiteY6" fmla="*/ 5049269 h 5049269"/>
              <a:gd name="connsiteX7" fmla="*/ 0 w 5820228"/>
              <a:gd name="connsiteY7" fmla="*/ 4512532 h 5049269"/>
              <a:gd name="connsiteX8" fmla="*/ 0 w 5820228"/>
              <a:gd name="connsiteY8" fmla="*/ 536737 h 5049269"/>
              <a:gd name="connsiteX0" fmla="*/ 0 w 5820228"/>
              <a:gd name="connsiteY0" fmla="*/ 536737 h 5049269"/>
              <a:gd name="connsiteX1" fmla="*/ 536737 w 5820228"/>
              <a:gd name="connsiteY1" fmla="*/ 0 h 5049269"/>
              <a:gd name="connsiteX2" fmla="*/ 5283491 w 5820228"/>
              <a:gd name="connsiteY2" fmla="*/ 0 h 5049269"/>
              <a:gd name="connsiteX3" fmla="*/ 5065485 w 5820228"/>
              <a:gd name="connsiteY3" fmla="*/ 2470912 h 5049269"/>
              <a:gd name="connsiteX4" fmla="*/ 5820228 w 5820228"/>
              <a:gd name="connsiteY4" fmla="*/ 4512532 h 5049269"/>
              <a:gd name="connsiteX5" fmla="*/ 5283491 w 5820228"/>
              <a:gd name="connsiteY5" fmla="*/ 5049269 h 5049269"/>
              <a:gd name="connsiteX6" fmla="*/ 536737 w 5820228"/>
              <a:gd name="connsiteY6" fmla="*/ 5049269 h 5049269"/>
              <a:gd name="connsiteX7" fmla="*/ 0 w 5820228"/>
              <a:gd name="connsiteY7" fmla="*/ 4512532 h 5049269"/>
              <a:gd name="connsiteX8" fmla="*/ 0 w 5820228"/>
              <a:gd name="connsiteY8" fmla="*/ 536737 h 5049269"/>
              <a:gd name="connsiteX0" fmla="*/ 0 w 5976089"/>
              <a:gd name="connsiteY0" fmla="*/ 536737 h 5049269"/>
              <a:gd name="connsiteX1" fmla="*/ 536737 w 5976089"/>
              <a:gd name="connsiteY1" fmla="*/ 0 h 5049269"/>
              <a:gd name="connsiteX2" fmla="*/ 5283491 w 5976089"/>
              <a:gd name="connsiteY2" fmla="*/ 0 h 5049269"/>
              <a:gd name="connsiteX3" fmla="*/ 5065485 w 5976089"/>
              <a:gd name="connsiteY3" fmla="*/ 2470912 h 5049269"/>
              <a:gd name="connsiteX4" fmla="*/ 5820228 w 5976089"/>
              <a:gd name="connsiteY4" fmla="*/ 4512532 h 5049269"/>
              <a:gd name="connsiteX5" fmla="*/ 5283491 w 5976089"/>
              <a:gd name="connsiteY5" fmla="*/ 5049269 h 5049269"/>
              <a:gd name="connsiteX6" fmla="*/ 536737 w 5976089"/>
              <a:gd name="connsiteY6" fmla="*/ 5049269 h 5049269"/>
              <a:gd name="connsiteX7" fmla="*/ 0 w 5976089"/>
              <a:gd name="connsiteY7" fmla="*/ 4512532 h 5049269"/>
              <a:gd name="connsiteX8" fmla="*/ 0 w 5976089"/>
              <a:gd name="connsiteY8" fmla="*/ 536737 h 5049269"/>
              <a:gd name="connsiteX0" fmla="*/ 0 w 6950682"/>
              <a:gd name="connsiteY0" fmla="*/ 536737 h 5049269"/>
              <a:gd name="connsiteX1" fmla="*/ 536737 w 6950682"/>
              <a:gd name="connsiteY1" fmla="*/ 0 h 5049269"/>
              <a:gd name="connsiteX2" fmla="*/ 5283491 w 6950682"/>
              <a:gd name="connsiteY2" fmla="*/ 0 h 5049269"/>
              <a:gd name="connsiteX3" fmla="*/ 5065485 w 6950682"/>
              <a:gd name="connsiteY3" fmla="*/ 2470912 h 5049269"/>
              <a:gd name="connsiteX4" fmla="*/ 5820228 w 6950682"/>
              <a:gd name="connsiteY4" fmla="*/ 4512532 h 5049269"/>
              <a:gd name="connsiteX5" fmla="*/ 6909091 w 6950682"/>
              <a:gd name="connsiteY5" fmla="*/ 5049269 h 5049269"/>
              <a:gd name="connsiteX6" fmla="*/ 536737 w 6950682"/>
              <a:gd name="connsiteY6" fmla="*/ 5049269 h 5049269"/>
              <a:gd name="connsiteX7" fmla="*/ 0 w 6950682"/>
              <a:gd name="connsiteY7" fmla="*/ 4512532 h 5049269"/>
              <a:gd name="connsiteX8" fmla="*/ 0 w 6950682"/>
              <a:gd name="connsiteY8" fmla="*/ 536737 h 5049269"/>
              <a:gd name="connsiteX0" fmla="*/ 0 w 7058985"/>
              <a:gd name="connsiteY0" fmla="*/ 536737 h 5049269"/>
              <a:gd name="connsiteX1" fmla="*/ 536737 w 7058985"/>
              <a:gd name="connsiteY1" fmla="*/ 0 h 5049269"/>
              <a:gd name="connsiteX2" fmla="*/ 5283491 w 7058985"/>
              <a:gd name="connsiteY2" fmla="*/ 0 h 5049269"/>
              <a:gd name="connsiteX3" fmla="*/ 5065485 w 7058985"/>
              <a:gd name="connsiteY3" fmla="*/ 2470912 h 5049269"/>
              <a:gd name="connsiteX4" fmla="*/ 6909091 w 7058985"/>
              <a:gd name="connsiteY4" fmla="*/ 5049269 h 5049269"/>
              <a:gd name="connsiteX5" fmla="*/ 536737 w 7058985"/>
              <a:gd name="connsiteY5" fmla="*/ 5049269 h 5049269"/>
              <a:gd name="connsiteX6" fmla="*/ 0 w 7058985"/>
              <a:gd name="connsiteY6" fmla="*/ 4512532 h 5049269"/>
              <a:gd name="connsiteX7" fmla="*/ 0 w 7058985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065485 w 6909091"/>
              <a:gd name="connsiteY3" fmla="*/ 2470912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065485 w 6909091"/>
              <a:gd name="connsiteY3" fmla="*/ 2470912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065485 w 6909091"/>
              <a:gd name="connsiteY3" fmla="*/ 2470912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909091"/>
              <a:gd name="connsiteY0" fmla="*/ 536737 h 5049269"/>
              <a:gd name="connsiteX1" fmla="*/ 536737 w 6909091"/>
              <a:gd name="connsiteY1" fmla="*/ 0 h 5049269"/>
              <a:gd name="connsiteX2" fmla="*/ 5283491 w 6909091"/>
              <a:gd name="connsiteY2" fmla="*/ 0 h 5049269"/>
              <a:gd name="connsiteX3" fmla="*/ 5800162 w 6909091"/>
              <a:gd name="connsiteY3" fmla="*/ 2412855 h 5049269"/>
              <a:gd name="connsiteX4" fmla="*/ 6909091 w 6909091"/>
              <a:gd name="connsiteY4" fmla="*/ 5049269 h 5049269"/>
              <a:gd name="connsiteX5" fmla="*/ 536737 w 6909091"/>
              <a:gd name="connsiteY5" fmla="*/ 5049269 h 5049269"/>
              <a:gd name="connsiteX6" fmla="*/ 0 w 6909091"/>
              <a:gd name="connsiteY6" fmla="*/ 4512532 h 5049269"/>
              <a:gd name="connsiteX7" fmla="*/ 0 w 6909091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283491 w 6565200"/>
              <a:gd name="connsiteY2" fmla="*/ 0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283491 w 6565200"/>
              <a:gd name="connsiteY2" fmla="*/ 0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283491 w 6565200"/>
              <a:gd name="connsiteY2" fmla="*/ 0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283491 w 6565200"/>
              <a:gd name="connsiteY2" fmla="*/ 0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5283491 w 6565200"/>
              <a:gd name="connsiteY2" fmla="*/ 0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4462841 w 6565200"/>
              <a:gd name="connsiteY2" fmla="*/ 0 h 5049269"/>
              <a:gd name="connsiteX3" fmla="*/ 5800162 w 6565200"/>
              <a:gd name="connsiteY3" fmla="*/ 24128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4462841 w 6565200"/>
              <a:gd name="connsiteY2" fmla="*/ 0 h 5049269"/>
              <a:gd name="connsiteX3" fmla="*/ 5379579 w 6565200"/>
              <a:gd name="connsiteY3" fmla="*/ 22985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4462841 w 6565200"/>
              <a:gd name="connsiteY2" fmla="*/ 0 h 5049269"/>
              <a:gd name="connsiteX3" fmla="*/ 5379579 w 6565200"/>
              <a:gd name="connsiteY3" fmla="*/ 2298555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4462841 w 6565200"/>
              <a:gd name="connsiteY2" fmla="*/ 0 h 5049269"/>
              <a:gd name="connsiteX3" fmla="*/ 5636032 w 6565200"/>
              <a:gd name="connsiteY3" fmla="*/ 2327130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  <a:gd name="connsiteX0" fmla="*/ 0 w 6565200"/>
              <a:gd name="connsiteY0" fmla="*/ 536737 h 5049269"/>
              <a:gd name="connsiteX1" fmla="*/ 536737 w 6565200"/>
              <a:gd name="connsiteY1" fmla="*/ 0 h 5049269"/>
              <a:gd name="connsiteX2" fmla="*/ 4462841 w 6565200"/>
              <a:gd name="connsiteY2" fmla="*/ 0 h 5049269"/>
              <a:gd name="connsiteX3" fmla="*/ 5636032 w 6565200"/>
              <a:gd name="connsiteY3" fmla="*/ 2327130 h 5049269"/>
              <a:gd name="connsiteX4" fmla="*/ 6565200 w 6565200"/>
              <a:gd name="connsiteY4" fmla="*/ 5049269 h 5049269"/>
              <a:gd name="connsiteX5" fmla="*/ 536737 w 6565200"/>
              <a:gd name="connsiteY5" fmla="*/ 5049269 h 5049269"/>
              <a:gd name="connsiteX6" fmla="*/ 0 w 6565200"/>
              <a:gd name="connsiteY6" fmla="*/ 4512532 h 5049269"/>
              <a:gd name="connsiteX7" fmla="*/ 0 w 6565200"/>
              <a:gd name="connsiteY7" fmla="*/ 536737 h 504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565200" h="5049269">
                <a:moveTo>
                  <a:pt x="0" y="536737"/>
                </a:moveTo>
                <a:cubicBezTo>
                  <a:pt x="0" y="240305"/>
                  <a:pt x="240305" y="0"/>
                  <a:pt x="536737" y="0"/>
                </a:cubicBezTo>
                <a:lnTo>
                  <a:pt x="4462841" y="0"/>
                </a:lnTo>
                <a:cubicBezTo>
                  <a:pt x="6045092" y="0"/>
                  <a:pt x="6106290" y="1552260"/>
                  <a:pt x="5636032" y="2327130"/>
                </a:cubicBezTo>
                <a:cubicBezTo>
                  <a:pt x="5165774" y="3102000"/>
                  <a:pt x="3793020" y="4038972"/>
                  <a:pt x="6565200" y="5049269"/>
                </a:cubicBezTo>
                <a:lnTo>
                  <a:pt x="536737" y="5049269"/>
                </a:lnTo>
                <a:cubicBezTo>
                  <a:pt x="240305" y="5049269"/>
                  <a:pt x="0" y="4808964"/>
                  <a:pt x="0" y="4512532"/>
                </a:cubicBezTo>
                <a:lnTo>
                  <a:pt x="0" y="53673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852062" y="1396181"/>
            <a:ext cx="46674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400" dirty="0" smtClean="0">
                <a:solidFill>
                  <a:srgbClr val="467FBD"/>
                </a:solidFill>
                <a:latin typeface="Arial Black" panose="020B0A04020102020204" pitchFamily="34" charset="0"/>
              </a:rPr>
              <a:t>DĚKUJI </a:t>
            </a:r>
          </a:p>
          <a:p>
            <a:pPr algn="ctr"/>
            <a:r>
              <a:rPr lang="cs-CZ" sz="4400" dirty="0" smtClean="0">
                <a:solidFill>
                  <a:srgbClr val="467FBD"/>
                </a:solidFill>
                <a:latin typeface="Arial Black" panose="020B0A04020102020204" pitchFamily="34" charset="0"/>
              </a:rPr>
              <a:t>ZA POZORNOST</a:t>
            </a:r>
            <a:endParaRPr lang="cs-CZ" sz="4400" dirty="0">
              <a:solidFill>
                <a:srgbClr val="467FBD"/>
              </a:solidFill>
              <a:latin typeface="Arial Black" panose="020B0A04020102020204" pitchFamily="34" charset="0"/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1645931" y="4370964"/>
            <a:ext cx="3079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b="1" dirty="0" smtClean="0">
                <a:solidFill>
                  <a:srgbClr val="467FBD"/>
                </a:solidFill>
                <a:latin typeface="Arial" panose="020B0604020202020204" pitchFamily="34" charset="0"/>
                <a:ea typeface="Roboto light" pitchFamily="2" charset="0"/>
                <a:cs typeface="Arial" panose="020B0604020202020204" pitchFamily="34" charset="0"/>
              </a:rPr>
              <a:t>pplk. Sabina BURDOVÁ</a:t>
            </a:r>
            <a:endParaRPr lang="cs-CZ" sz="2000" dirty="0">
              <a:solidFill>
                <a:srgbClr val="467FBD"/>
              </a:solidFill>
              <a:latin typeface="Arial" panose="020B0604020202020204" pitchFamily="34" charset="0"/>
              <a:ea typeface="Roboto light" pitchFamily="2" charset="0"/>
              <a:cs typeface="Arial" panose="020B0604020202020204" pitchFamily="34" charset="0"/>
            </a:endParaRPr>
          </a:p>
        </p:txBody>
      </p:sp>
      <p:cxnSp>
        <p:nvCxnSpPr>
          <p:cNvPr id="19" name="Přímá spojnice 18"/>
          <p:cNvCxnSpPr/>
          <p:nvPr/>
        </p:nvCxnSpPr>
        <p:spPr>
          <a:xfrm>
            <a:off x="1125403" y="3906982"/>
            <a:ext cx="4120738" cy="0"/>
          </a:xfrm>
          <a:prstGeom prst="line">
            <a:avLst/>
          </a:prstGeom>
          <a:ln w="38100">
            <a:solidFill>
              <a:srgbClr val="467F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580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250"/>
                            </p:stCondLst>
                            <p:childTnLst>
                              <p:par>
                                <p:cTn id="2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75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  <p:bldP spid="3" grpId="0" animBg="1"/>
      <p:bldP spid="18" grpId="0" animBg="1"/>
      <p:bldP spid="17" grpId="0" animBg="1"/>
      <p:bldP spid="12" grpId="0" animBg="1"/>
      <p:bldP spid="11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Zástupný symbol obrázku 14" descr="Obsah obrázku exteriér, silnice, muž, jezdectví&#10;&#10;Popis byl vytvořen automaticky">
            <a:extLst>
              <a:ext uri="{FF2B5EF4-FFF2-40B4-BE49-F238E27FC236}">
                <a16:creationId xmlns:a16="http://schemas.microsoft.com/office/drawing/2014/main" id="{CE722E5D-1974-45FF-A8D0-98FC8F91D7D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3AB6D8BA-E1A1-4188-BEC2-DD6114BE5342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gradFill>
            <a:gsLst>
              <a:gs pos="4000">
                <a:srgbClr val="523089">
                  <a:alpha val="60000"/>
                </a:srgbClr>
              </a:gs>
              <a:gs pos="85000">
                <a:srgbClr val="65ADA8">
                  <a:alpha val="6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2E4615E-2855-4487-9509-59B3DB4AEC1F}"/>
              </a:ext>
            </a:extLst>
          </p:cNvPr>
          <p:cNvSpPr txBox="1"/>
          <p:nvPr/>
        </p:nvSpPr>
        <p:spPr>
          <a:xfrm>
            <a:off x="-2" y="0"/>
            <a:ext cx="121920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800" dirty="0">
                <a:solidFill>
                  <a:schemeClr val="bg1"/>
                </a:solidFill>
                <a:latin typeface="Arial Black" panose="020B0A04020102020204" pitchFamily="34" charset="0"/>
                <a:ea typeface="Roboto Medium" panose="02000000000000000000" pitchFamily="2" charset="0"/>
              </a:rPr>
              <a:t>VZNIK DOPRAVNÍ NEHODY</a:t>
            </a:r>
            <a:endParaRPr lang="en-US" sz="4800" dirty="0">
              <a:solidFill>
                <a:schemeClr val="bg1"/>
              </a:solidFill>
              <a:latin typeface="Arial Black" panose="020B0A04020102020204" pitchFamily="34" charset="0"/>
              <a:ea typeface="Roboto Medium" panose="02000000000000000000" pitchFamily="2" charset="0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FCAE907-7024-475C-B6DD-8DF7FBBAFF14}"/>
              </a:ext>
            </a:extLst>
          </p:cNvPr>
          <p:cNvCxnSpPr>
            <a:cxnSpLocks/>
          </p:cNvCxnSpPr>
          <p:nvPr/>
        </p:nvCxnSpPr>
        <p:spPr>
          <a:xfrm>
            <a:off x="703385" y="782654"/>
            <a:ext cx="108555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F88752F0-CF2B-4FAA-A283-D06FB72E19CC}"/>
              </a:ext>
            </a:extLst>
          </p:cNvPr>
          <p:cNvSpPr/>
          <p:nvPr/>
        </p:nvSpPr>
        <p:spPr>
          <a:xfrm>
            <a:off x="5234145" y="1155755"/>
            <a:ext cx="2995560" cy="2995560"/>
          </a:xfrm>
          <a:prstGeom prst="ellipse">
            <a:avLst/>
          </a:prstGeom>
          <a:gradFill flip="none" rotWithShape="1">
            <a:gsLst>
              <a:gs pos="54000">
                <a:schemeClr val="bg1">
                  <a:lumMod val="95000"/>
                  <a:alpha val="7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828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196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F93948-0832-49DB-A8B3-F33C368E8E73}"/>
              </a:ext>
            </a:extLst>
          </p:cNvPr>
          <p:cNvSpPr/>
          <p:nvPr/>
        </p:nvSpPr>
        <p:spPr>
          <a:xfrm>
            <a:off x="6785008" y="2238037"/>
            <a:ext cx="1290421" cy="83099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sz="1600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stav pozemní komunikace</a:t>
            </a:r>
            <a:endParaRPr lang="en-US" sz="1600" dirty="0">
              <a:solidFill>
                <a:srgbClr val="586496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72DC40F-4A86-4D76-B5F3-8B334954869A}"/>
              </a:ext>
            </a:extLst>
          </p:cNvPr>
          <p:cNvSpPr/>
          <p:nvPr/>
        </p:nvSpPr>
        <p:spPr>
          <a:xfrm>
            <a:off x="4347175" y="2909966"/>
            <a:ext cx="2995560" cy="2995560"/>
          </a:xfrm>
          <a:prstGeom prst="ellipse">
            <a:avLst/>
          </a:prstGeom>
          <a:gradFill flip="none" rotWithShape="1">
            <a:gsLst>
              <a:gs pos="54000">
                <a:schemeClr val="bg1">
                  <a:lumMod val="95000"/>
                  <a:alpha val="7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828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196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03A3DE2-0FDF-4BCF-87FA-922372542926}"/>
              </a:ext>
            </a:extLst>
          </p:cNvPr>
          <p:cNvSpPr/>
          <p:nvPr/>
        </p:nvSpPr>
        <p:spPr>
          <a:xfrm>
            <a:off x="5117058" y="4633221"/>
            <a:ext cx="1455794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chování řidiče</a:t>
            </a:r>
            <a:endParaRPr lang="en-US" dirty="0">
              <a:solidFill>
                <a:srgbClr val="586496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396EEA0-B435-4DAC-94DA-2146EAF0FBB7}"/>
              </a:ext>
            </a:extLst>
          </p:cNvPr>
          <p:cNvSpPr/>
          <p:nvPr/>
        </p:nvSpPr>
        <p:spPr>
          <a:xfrm>
            <a:off x="3335007" y="1194064"/>
            <a:ext cx="2995560" cy="2995560"/>
          </a:xfrm>
          <a:prstGeom prst="ellipse">
            <a:avLst/>
          </a:prstGeom>
          <a:gradFill flip="none" rotWithShape="1">
            <a:gsLst>
              <a:gs pos="54000">
                <a:schemeClr val="bg1">
                  <a:lumMod val="95000"/>
                  <a:alpha val="70000"/>
                </a:schemeClr>
              </a:gs>
              <a:gs pos="100000">
                <a:schemeClr val="bg1"/>
              </a:gs>
            </a:gsLst>
            <a:lin ang="2700000" scaled="1"/>
            <a:tileRect/>
          </a:gradFill>
          <a:ln>
            <a:noFill/>
          </a:ln>
          <a:effectLst>
            <a:outerShdw blurRad="50800" dist="50800" dir="828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196" dirty="0"/>
          </a:p>
        </p:txBody>
      </p:sp>
      <p:sp>
        <p:nvSpPr>
          <p:cNvPr id="40" name="Volný tvar: obrazec 39">
            <a:extLst>
              <a:ext uri="{FF2B5EF4-FFF2-40B4-BE49-F238E27FC236}">
                <a16:creationId xmlns:a16="http://schemas.microsoft.com/office/drawing/2014/main" id="{613DF1F7-F0B3-4188-B989-FE106CC0C6D2}"/>
              </a:ext>
            </a:extLst>
          </p:cNvPr>
          <p:cNvSpPr/>
          <p:nvPr/>
        </p:nvSpPr>
        <p:spPr>
          <a:xfrm>
            <a:off x="5281119" y="2912506"/>
            <a:ext cx="1020619" cy="918341"/>
          </a:xfrm>
          <a:custGeom>
            <a:avLst/>
            <a:gdLst>
              <a:gd name="connsiteX0" fmla="*/ 563619 w 1020619"/>
              <a:gd name="connsiteY0" fmla="*/ 0 h 918341"/>
              <a:gd name="connsiteX1" fmla="*/ 928954 w 1020619"/>
              <a:gd name="connsiteY1" fmla="*/ 44873 h 918341"/>
              <a:gd name="connsiteX2" fmla="*/ 1020619 w 1020619"/>
              <a:gd name="connsiteY2" fmla="*/ 71822 h 918341"/>
              <a:gd name="connsiteX3" fmla="*/ 1018802 w 1020619"/>
              <a:gd name="connsiteY3" fmla="*/ 83733 h 918341"/>
              <a:gd name="connsiteX4" fmla="*/ 610542 w 1020619"/>
              <a:gd name="connsiteY4" fmla="*/ 840968 h 918341"/>
              <a:gd name="connsiteX5" fmla="*/ 525410 w 1020619"/>
              <a:gd name="connsiteY5" fmla="*/ 918341 h 918341"/>
              <a:gd name="connsiteX6" fmla="*/ 378870 w 1020619"/>
              <a:gd name="connsiteY6" fmla="*/ 789879 h 918341"/>
              <a:gd name="connsiteX7" fmla="*/ 20147 w 1020619"/>
              <a:gd name="connsiteY7" fmla="*/ 188963 h 918341"/>
              <a:gd name="connsiteX8" fmla="*/ 0 w 1020619"/>
              <a:gd name="connsiteY8" fmla="*/ 110609 h 918341"/>
              <a:gd name="connsiteX9" fmla="*/ 118225 w 1020619"/>
              <a:gd name="connsiteY9" fmla="*/ 67337 h 918341"/>
              <a:gd name="connsiteX10" fmla="*/ 563619 w 1020619"/>
              <a:gd name="connsiteY10" fmla="*/ 0 h 918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20619" h="918341">
                <a:moveTo>
                  <a:pt x="563619" y="0"/>
                </a:moveTo>
                <a:cubicBezTo>
                  <a:pt x="689638" y="0"/>
                  <a:pt x="812022" y="15563"/>
                  <a:pt x="928954" y="44873"/>
                </a:cubicBezTo>
                <a:lnTo>
                  <a:pt x="1020619" y="71822"/>
                </a:lnTo>
                <a:lnTo>
                  <a:pt x="1018802" y="83733"/>
                </a:lnTo>
                <a:cubicBezTo>
                  <a:pt x="958946" y="376239"/>
                  <a:pt x="813825" y="637685"/>
                  <a:pt x="610542" y="840968"/>
                </a:cubicBezTo>
                <a:lnTo>
                  <a:pt x="525410" y="918341"/>
                </a:lnTo>
                <a:lnTo>
                  <a:pt x="378870" y="789879"/>
                </a:lnTo>
                <a:cubicBezTo>
                  <a:pt x="215680" y="622751"/>
                  <a:pt x="91260" y="417600"/>
                  <a:pt x="20147" y="188963"/>
                </a:cubicBezTo>
                <a:lnTo>
                  <a:pt x="0" y="110609"/>
                </a:lnTo>
                <a:lnTo>
                  <a:pt x="118225" y="67337"/>
                </a:lnTo>
                <a:cubicBezTo>
                  <a:pt x="258925" y="23575"/>
                  <a:pt x="408519" y="0"/>
                  <a:pt x="563619" y="0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  <a:effectLst>
            <a:outerShdw blurRad="50800" dist="50800" dir="828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196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BE81EA6-604A-44DC-8CEB-CDEBA964E834}"/>
              </a:ext>
            </a:extLst>
          </p:cNvPr>
          <p:cNvSpPr/>
          <p:nvPr/>
        </p:nvSpPr>
        <p:spPr>
          <a:xfrm>
            <a:off x="11281617" y="6971874"/>
            <a:ext cx="3368835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systematické odstraňování míst častých dopravních nehod</a:t>
            </a:r>
            <a:endParaRPr lang="en-US" dirty="0">
              <a:solidFill>
                <a:srgbClr val="586496"/>
              </a:solidFill>
              <a:latin typeface="Roboto Light" panose="02000000000000000000" pitchFamily="2" charset="0"/>
              <a:ea typeface="Roboto Light" panose="02000000000000000000" pitchFamily="2" charset="0"/>
              <a:cs typeface="Lato" panose="020F0502020204030203" pitchFamily="34" charset="0"/>
            </a:endParaRP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679E5107-8261-4A8A-B551-85E9F0F4F1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7737" y="3098525"/>
            <a:ext cx="498264" cy="433122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360EE5D-93D4-4A50-99C7-CEF07BE7F766}"/>
              </a:ext>
            </a:extLst>
          </p:cNvPr>
          <p:cNvSpPr/>
          <p:nvPr/>
        </p:nvSpPr>
        <p:spPr>
          <a:xfrm rot="18455906">
            <a:off x="2970102" y="915138"/>
            <a:ext cx="1135690" cy="1463216"/>
          </a:xfrm>
          <a:custGeom>
            <a:avLst/>
            <a:gdLst>
              <a:gd name="connsiteX0" fmla="*/ 304806 w 1828800"/>
              <a:gd name="connsiteY0" fmla="*/ 0 h 2532648"/>
              <a:gd name="connsiteX1" fmla="*/ 1523994 w 1828800"/>
              <a:gd name="connsiteY1" fmla="*/ 0 h 2532648"/>
              <a:gd name="connsiteX2" fmla="*/ 1828800 w 1828800"/>
              <a:gd name="connsiteY2" fmla="*/ 304806 h 2532648"/>
              <a:gd name="connsiteX3" fmla="*/ 1828800 w 1828800"/>
              <a:gd name="connsiteY3" fmla="*/ 1556079 h 2532648"/>
              <a:gd name="connsiteX4" fmla="*/ 1642639 w 1828800"/>
              <a:gd name="connsiteY4" fmla="*/ 1836932 h 2532648"/>
              <a:gd name="connsiteX5" fmla="*/ 1585535 w 1828800"/>
              <a:gd name="connsiteY5" fmla="*/ 1854658 h 2532648"/>
              <a:gd name="connsiteX6" fmla="*/ 1586163 w 1828800"/>
              <a:gd name="connsiteY6" fmla="*/ 1860885 h 2532648"/>
              <a:gd name="connsiteX7" fmla="*/ 914400 w 1828800"/>
              <a:gd name="connsiteY7" fmla="*/ 2532648 h 2532648"/>
              <a:gd name="connsiteX8" fmla="*/ 242637 w 1828800"/>
              <a:gd name="connsiteY8" fmla="*/ 1860885 h 2532648"/>
              <a:gd name="connsiteX9" fmla="*/ 243265 w 1828800"/>
              <a:gd name="connsiteY9" fmla="*/ 1854658 h 2532648"/>
              <a:gd name="connsiteX10" fmla="*/ 186162 w 1828800"/>
              <a:gd name="connsiteY10" fmla="*/ 1836932 h 2532648"/>
              <a:gd name="connsiteX11" fmla="*/ 0 w 1828800"/>
              <a:gd name="connsiteY11" fmla="*/ 1556079 h 2532648"/>
              <a:gd name="connsiteX12" fmla="*/ 0 w 1828800"/>
              <a:gd name="connsiteY12" fmla="*/ 304806 h 2532648"/>
              <a:gd name="connsiteX13" fmla="*/ 304806 w 1828800"/>
              <a:gd name="connsiteY13" fmla="*/ 0 h 2532648"/>
              <a:gd name="connsiteX14" fmla="*/ 914400 w 1828800"/>
              <a:gd name="connsiteY14" fmla="*/ 1686490 h 2532648"/>
              <a:gd name="connsiteX15" fmla="*/ 657726 w 1828800"/>
              <a:gd name="connsiteY15" fmla="*/ 1943164 h 2532648"/>
              <a:gd name="connsiteX16" fmla="*/ 914400 w 1828800"/>
              <a:gd name="connsiteY16" fmla="*/ 2199838 h 2532648"/>
              <a:gd name="connsiteX17" fmla="*/ 1171074 w 1828800"/>
              <a:gd name="connsiteY17" fmla="*/ 1943164 h 2532648"/>
              <a:gd name="connsiteX18" fmla="*/ 914400 w 1828800"/>
              <a:gd name="connsiteY18" fmla="*/ 1686490 h 25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28800" h="2532648">
                <a:moveTo>
                  <a:pt x="304806" y="0"/>
                </a:moveTo>
                <a:lnTo>
                  <a:pt x="1523994" y="0"/>
                </a:lnTo>
                <a:cubicBezTo>
                  <a:pt x="1692334" y="0"/>
                  <a:pt x="1828800" y="136466"/>
                  <a:pt x="1828800" y="304806"/>
                </a:cubicBezTo>
                <a:lnTo>
                  <a:pt x="1828800" y="1556079"/>
                </a:lnTo>
                <a:cubicBezTo>
                  <a:pt x="1828800" y="1682334"/>
                  <a:pt x="1752038" y="1790660"/>
                  <a:pt x="1642639" y="1836932"/>
                </a:cubicBezTo>
                <a:lnTo>
                  <a:pt x="1585535" y="1854658"/>
                </a:lnTo>
                <a:lnTo>
                  <a:pt x="1586163" y="1860885"/>
                </a:lnTo>
                <a:cubicBezTo>
                  <a:pt x="1586163" y="2231889"/>
                  <a:pt x="1285404" y="2532648"/>
                  <a:pt x="914400" y="2532648"/>
                </a:cubicBezTo>
                <a:cubicBezTo>
                  <a:pt x="543396" y="2532648"/>
                  <a:pt x="242637" y="2231889"/>
                  <a:pt x="242637" y="1860885"/>
                </a:cubicBezTo>
                <a:lnTo>
                  <a:pt x="243265" y="1854658"/>
                </a:lnTo>
                <a:lnTo>
                  <a:pt x="186162" y="1836932"/>
                </a:lnTo>
                <a:cubicBezTo>
                  <a:pt x="76762" y="1790660"/>
                  <a:pt x="0" y="1682334"/>
                  <a:pt x="0" y="1556079"/>
                </a:cubicBezTo>
                <a:lnTo>
                  <a:pt x="0" y="304806"/>
                </a:lnTo>
                <a:cubicBezTo>
                  <a:pt x="0" y="136466"/>
                  <a:pt x="136466" y="0"/>
                  <a:pt x="304806" y="0"/>
                </a:cubicBezTo>
                <a:close/>
                <a:moveTo>
                  <a:pt x="914400" y="1686490"/>
                </a:moveTo>
                <a:cubicBezTo>
                  <a:pt x="772643" y="1686490"/>
                  <a:pt x="657726" y="1801407"/>
                  <a:pt x="657726" y="1943164"/>
                </a:cubicBezTo>
                <a:cubicBezTo>
                  <a:pt x="657726" y="2084921"/>
                  <a:pt x="772643" y="2199838"/>
                  <a:pt x="914400" y="2199838"/>
                </a:cubicBezTo>
                <a:cubicBezTo>
                  <a:pt x="1056157" y="2199838"/>
                  <a:pt x="1171074" y="2084921"/>
                  <a:pt x="1171074" y="1943164"/>
                </a:cubicBezTo>
                <a:cubicBezTo>
                  <a:pt x="1171074" y="1801407"/>
                  <a:pt x="1056157" y="1686490"/>
                  <a:pt x="914400" y="1686490"/>
                </a:cubicBezTo>
                <a:close/>
              </a:path>
            </a:pathLst>
          </a:custGeom>
          <a:solidFill>
            <a:srgbClr val="65ADA8"/>
          </a:solidFill>
          <a:ln>
            <a:noFill/>
          </a:ln>
          <a:effectLst>
            <a:outerShdw blurRad="50800" dist="50800" dir="828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196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4CA26B5-EC4F-47AD-95FF-45B65EBD2573}"/>
              </a:ext>
            </a:extLst>
          </p:cNvPr>
          <p:cNvSpPr/>
          <p:nvPr/>
        </p:nvSpPr>
        <p:spPr>
          <a:xfrm rot="10800000">
            <a:off x="5281119" y="5359937"/>
            <a:ext cx="1135690" cy="1463216"/>
          </a:xfrm>
          <a:custGeom>
            <a:avLst/>
            <a:gdLst>
              <a:gd name="connsiteX0" fmla="*/ 304806 w 1828800"/>
              <a:gd name="connsiteY0" fmla="*/ 0 h 2532648"/>
              <a:gd name="connsiteX1" fmla="*/ 1523994 w 1828800"/>
              <a:gd name="connsiteY1" fmla="*/ 0 h 2532648"/>
              <a:gd name="connsiteX2" fmla="*/ 1828800 w 1828800"/>
              <a:gd name="connsiteY2" fmla="*/ 304806 h 2532648"/>
              <a:gd name="connsiteX3" fmla="*/ 1828800 w 1828800"/>
              <a:gd name="connsiteY3" fmla="*/ 1556079 h 2532648"/>
              <a:gd name="connsiteX4" fmla="*/ 1642639 w 1828800"/>
              <a:gd name="connsiteY4" fmla="*/ 1836932 h 2532648"/>
              <a:gd name="connsiteX5" fmla="*/ 1585535 w 1828800"/>
              <a:gd name="connsiteY5" fmla="*/ 1854658 h 2532648"/>
              <a:gd name="connsiteX6" fmla="*/ 1586163 w 1828800"/>
              <a:gd name="connsiteY6" fmla="*/ 1860885 h 2532648"/>
              <a:gd name="connsiteX7" fmla="*/ 914400 w 1828800"/>
              <a:gd name="connsiteY7" fmla="*/ 2532648 h 2532648"/>
              <a:gd name="connsiteX8" fmla="*/ 242637 w 1828800"/>
              <a:gd name="connsiteY8" fmla="*/ 1860885 h 2532648"/>
              <a:gd name="connsiteX9" fmla="*/ 243265 w 1828800"/>
              <a:gd name="connsiteY9" fmla="*/ 1854658 h 2532648"/>
              <a:gd name="connsiteX10" fmla="*/ 186162 w 1828800"/>
              <a:gd name="connsiteY10" fmla="*/ 1836932 h 2532648"/>
              <a:gd name="connsiteX11" fmla="*/ 0 w 1828800"/>
              <a:gd name="connsiteY11" fmla="*/ 1556079 h 2532648"/>
              <a:gd name="connsiteX12" fmla="*/ 0 w 1828800"/>
              <a:gd name="connsiteY12" fmla="*/ 304806 h 2532648"/>
              <a:gd name="connsiteX13" fmla="*/ 304806 w 1828800"/>
              <a:gd name="connsiteY13" fmla="*/ 0 h 2532648"/>
              <a:gd name="connsiteX14" fmla="*/ 914400 w 1828800"/>
              <a:gd name="connsiteY14" fmla="*/ 1686490 h 2532648"/>
              <a:gd name="connsiteX15" fmla="*/ 657726 w 1828800"/>
              <a:gd name="connsiteY15" fmla="*/ 1943164 h 2532648"/>
              <a:gd name="connsiteX16" fmla="*/ 914400 w 1828800"/>
              <a:gd name="connsiteY16" fmla="*/ 2199838 h 2532648"/>
              <a:gd name="connsiteX17" fmla="*/ 1171074 w 1828800"/>
              <a:gd name="connsiteY17" fmla="*/ 1943164 h 2532648"/>
              <a:gd name="connsiteX18" fmla="*/ 914400 w 1828800"/>
              <a:gd name="connsiteY18" fmla="*/ 1686490 h 25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28800" h="2532648">
                <a:moveTo>
                  <a:pt x="304806" y="0"/>
                </a:moveTo>
                <a:lnTo>
                  <a:pt x="1523994" y="0"/>
                </a:lnTo>
                <a:cubicBezTo>
                  <a:pt x="1692334" y="0"/>
                  <a:pt x="1828800" y="136466"/>
                  <a:pt x="1828800" y="304806"/>
                </a:cubicBezTo>
                <a:lnTo>
                  <a:pt x="1828800" y="1556079"/>
                </a:lnTo>
                <a:cubicBezTo>
                  <a:pt x="1828800" y="1682334"/>
                  <a:pt x="1752038" y="1790660"/>
                  <a:pt x="1642639" y="1836932"/>
                </a:cubicBezTo>
                <a:lnTo>
                  <a:pt x="1585535" y="1854658"/>
                </a:lnTo>
                <a:lnTo>
                  <a:pt x="1586163" y="1860885"/>
                </a:lnTo>
                <a:cubicBezTo>
                  <a:pt x="1586163" y="2231889"/>
                  <a:pt x="1285404" y="2532648"/>
                  <a:pt x="914400" y="2532648"/>
                </a:cubicBezTo>
                <a:cubicBezTo>
                  <a:pt x="543396" y="2532648"/>
                  <a:pt x="242637" y="2231889"/>
                  <a:pt x="242637" y="1860885"/>
                </a:cubicBezTo>
                <a:lnTo>
                  <a:pt x="243265" y="1854658"/>
                </a:lnTo>
                <a:lnTo>
                  <a:pt x="186162" y="1836932"/>
                </a:lnTo>
                <a:cubicBezTo>
                  <a:pt x="76762" y="1790660"/>
                  <a:pt x="0" y="1682334"/>
                  <a:pt x="0" y="1556079"/>
                </a:cubicBezTo>
                <a:lnTo>
                  <a:pt x="0" y="304806"/>
                </a:lnTo>
                <a:cubicBezTo>
                  <a:pt x="0" y="136466"/>
                  <a:pt x="136466" y="0"/>
                  <a:pt x="304806" y="0"/>
                </a:cubicBezTo>
                <a:close/>
                <a:moveTo>
                  <a:pt x="914400" y="1686490"/>
                </a:moveTo>
                <a:cubicBezTo>
                  <a:pt x="772643" y="1686490"/>
                  <a:pt x="657726" y="1801407"/>
                  <a:pt x="657726" y="1943164"/>
                </a:cubicBezTo>
                <a:cubicBezTo>
                  <a:pt x="657726" y="2084921"/>
                  <a:pt x="772643" y="2199838"/>
                  <a:pt x="914400" y="2199838"/>
                </a:cubicBezTo>
                <a:cubicBezTo>
                  <a:pt x="1056157" y="2199838"/>
                  <a:pt x="1171074" y="2084921"/>
                  <a:pt x="1171074" y="1943164"/>
                </a:cubicBezTo>
                <a:cubicBezTo>
                  <a:pt x="1171074" y="1801407"/>
                  <a:pt x="1056157" y="1686490"/>
                  <a:pt x="914400" y="1686490"/>
                </a:cubicBezTo>
                <a:close/>
              </a:path>
            </a:pathLst>
          </a:custGeom>
          <a:solidFill>
            <a:srgbClr val="586496"/>
          </a:solidFill>
          <a:ln>
            <a:noFill/>
          </a:ln>
          <a:effectLst>
            <a:outerShdw blurRad="50800" dist="50800" dir="828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196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9DF7A-9204-4479-B06F-42AE08B092B6}"/>
              </a:ext>
            </a:extLst>
          </p:cNvPr>
          <p:cNvSpPr/>
          <p:nvPr/>
        </p:nvSpPr>
        <p:spPr>
          <a:xfrm rot="3260372">
            <a:off x="7517023" y="906739"/>
            <a:ext cx="1135690" cy="1463216"/>
          </a:xfrm>
          <a:custGeom>
            <a:avLst/>
            <a:gdLst>
              <a:gd name="connsiteX0" fmla="*/ 304806 w 1828800"/>
              <a:gd name="connsiteY0" fmla="*/ 0 h 2532648"/>
              <a:gd name="connsiteX1" fmla="*/ 1523994 w 1828800"/>
              <a:gd name="connsiteY1" fmla="*/ 0 h 2532648"/>
              <a:gd name="connsiteX2" fmla="*/ 1828800 w 1828800"/>
              <a:gd name="connsiteY2" fmla="*/ 304806 h 2532648"/>
              <a:gd name="connsiteX3" fmla="*/ 1828800 w 1828800"/>
              <a:gd name="connsiteY3" fmla="*/ 1556079 h 2532648"/>
              <a:gd name="connsiteX4" fmla="*/ 1642639 w 1828800"/>
              <a:gd name="connsiteY4" fmla="*/ 1836932 h 2532648"/>
              <a:gd name="connsiteX5" fmla="*/ 1585535 w 1828800"/>
              <a:gd name="connsiteY5" fmla="*/ 1854658 h 2532648"/>
              <a:gd name="connsiteX6" fmla="*/ 1586163 w 1828800"/>
              <a:gd name="connsiteY6" fmla="*/ 1860885 h 2532648"/>
              <a:gd name="connsiteX7" fmla="*/ 914400 w 1828800"/>
              <a:gd name="connsiteY7" fmla="*/ 2532648 h 2532648"/>
              <a:gd name="connsiteX8" fmla="*/ 242637 w 1828800"/>
              <a:gd name="connsiteY8" fmla="*/ 1860885 h 2532648"/>
              <a:gd name="connsiteX9" fmla="*/ 243265 w 1828800"/>
              <a:gd name="connsiteY9" fmla="*/ 1854658 h 2532648"/>
              <a:gd name="connsiteX10" fmla="*/ 186162 w 1828800"/>
              <a:gd name="connsiteY10" fmla="*/ 1836932 h 2532648"/>
              <a:gd name="connsiteX11" fmla="*/ 0 w 1828800"/>
              <a:gd name="connsiteY11" fmla="*/ 1556079 h 2532648"/>
              <a:gd name="connsiteX12" fmla="*/ 0 w 1828800"/>
              <a:gd name="connsiteY12" fmla="*/ 304806 h 2532648"/>
              <a:gd name="connsiteX13" fmla="*/ 304806 w 1828800"/>
              <a:gd name="connsiteY13" fmla="*/ 0 h 2532648"/>
              <a:gd name="connsiteX14" fmla="*/ 914400 w 1828800"/>
              <a:gd name="connsiteY14" fmla="*/ 1686490 h 2532648"/>
              <a:gd name="connsiteX15" fmla="*/ 657726 w 1828800"/>
              <a:gd name="connsiteY15" fmla="*/ 1943164 h 2532648"/>
              <a:gd name="connsiteX16" fmla="*/ 914400 w 1828800"/>
              <a:gd name="connsiteY16" fmla="*/ 2199838 h 2532648"/>
              <a:gd name="connsiteX17" fmla="*/ 1171074 w 1828800"/>
              <a:gd name="connsiteY17" fmla="*/ 1943164 h 2532648"/>
              <a:gd name="connsiteX18" fmla="*/ 914400 w 1828800"/>
              <a:gd name="connsiteY18" fmla="*/ 1686490 h 25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828800" h="2532648">
                <a:moveTo>
                  <a:pt x="304806" y="0"/>
                </a:moveTo>
                <a:lnTo>
                  <a:pt x="1523994" y="0"/>
                </a:lnTo>
                <a:cubicBezTo>
                  <a:pt x="1692334" y="0"/>
                  <a:pt x="1828800" y="136466"/>
                  <a:pt x="1828800" y="304806"/>
                </a:cubicBezTo>
                <a:lnTo>
                  <a:pt x="1828800" y="1556079"/>
                </a:lnTo>
                <a:cubicBezTo>
                  <a:pt x="1828800" y="1682334"/>
                  <a:pt x="1752038" y="1790660"/>
                  <a:pt x="1642639" y="1836932"/>
                </a:cubicBezTo>
                <a:lnTo>
                  <a:pt x="1585535" y="1854658"/>
                </a:lnTo>
                <a:lnTo>
                  <a:pt x="1586163" y="1860885"/>
                </a:lnTo>
                <a:cubicBezTo>
                  <a:pt x="1586163" y="2231889"/>
                  <a:pt x="1285404" y="2532648"/>
                  <a:pt x="914400" y="2532648"/>
                </a:cubicBezTo>
                <a:cubicBezTo>
                  <a:pt x="543396" y="2532648"/>
                  <a:pt x="242637" y="2231889"/>
                  <a:pt x="242637" y="1860885"/>
                </a:cubicBezTo>
                <a:lnTo>
                  <a:pt x="243265" y="1854658"/>
                </a:lnTo>
                <a:lnTo>
                  <a:pt x="186162" y="1836932"/>
                </a:lnTo>
                <a:cubicBezTo>
                  <a:pt x="76762" y="1790660"/>
                  <a:pt x="0" y="1682334"/>
                  <a:pt x="0" y="1556079"/>
                </a:cubicBezTo>
                <a:lnTo>
                  <a:pt x="0" y="304806"/>
                </a:lnTo>
                <a:cubicBezTo>
                  <a:pt x="0" y="136466"/>
                  <a:pt x="136466" y="0"/>
                  <a:pt x="304806" y="0"/>
                </a:cubicBezTo>
                <a:close/>
                <a:moveTo>
                  <a:pt x="914400" y="1686490"/>
                </a:moveTo>
                <a:cubicBezTo>
                  <a:pt x="772643" y="1686490"/>
                  <a:pt x="657726" y="1801407"/>
                  <a:pt x="657726" y="1943164"/>
                </a:cubicBezTo>
                <a:cubicBezTo>
                  <a:pt x="657726" y="2084921"/>
                  <a:pt x="772643" y="2199838"/>
                  <a:pt x="914400" y="2199838"/>
                </a:cubicBezTo>
                <a:cubicBezTo>
                  <a:pt x="1056157" y="2199838"/>
                  <a:pt x="1171074" y="2084921"/>
                  <a:pt x="1171074" y="1943164"/>
                </a:cubicBezTo>
                <a:cubicBezTo>
                  <a:pt x="1171074" y="1801407"/>
                  <a:pt x="1056157" y="1686490"/>
                  <a:pt x="914400" y="1686490"/>
                </a:cubicBezTo>
                <a:close/>
              </a:path>
            </a:pathLst>
          </a:custGeom>
          <a:solidFill>
            <a:srgbClr val="523089"/>
          </a:solidFill>
          <a:ln>
            <a:noFill/>
          </a:ln>
          <a:effectLst>
            <a:outerShdw blurRad="50800" dist="50800" dir="828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2832" tIns="91416" rIns="182832" bIns="9141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7196"/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372420B1-66E4-4900-88B7-00701C6ACDF8}"/>
              </a:ext>
            </a:extLst>
          </p:cNvPr>
          <p:cNvGrpSpPr/>
          <p:nvPr/>
        </p:nvGrpSpPr>
        <p:grpSpPr>
          <a:xfrm>
            <a:off x="3066761" y="1112664"/>
            <a:ext cx="750350" cy="784030"/>
            <a:chOff x="2347922" y="1156451"/>
            <a:chExt cx="914400" cy="955441"/>
          </a:xfrm>
        </p:grpSpPr>
        <p:pic>
          <p:nvPicPr>
            <p:cNvPr id="17" name="Grafický objekt 16" descr="Auto">
              <a:extLst>
                <a:ext uri="{FF2B5EF4-FFF2-40B4-BE49-F238E27FC236}">
                  <a16:creationId xmlns:a16="http://schemas.microsoft.com/office/drawing/2014/main" id="{12F58BA6-BFF6-4B90-BC22-05CD576752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347922" y="1156451"/>
              <a:ext cx="914400" cy="914400"/>
            </a:xfrm>
            <a:prstGeom prst="rect">
              <a:avLst/>
            </a:prstGeom>
          </p:spPr>
        </p:pic>
        <p:pic>
          <p:nvPicPr>
            <p:cNvPr id="20" name="Grafický objekt 19" descr="Nástroje">
              <a:extLst>
                <a:ext uri="{FF2B5EF4-FFF2-40B4-BE49-F238E27FC236}">
                  <a16:creationId xmlns:a16="http://schemas.microsoft.com/office/drawing/2014/main" id="{99267F06-DF55-4C8A-9B0C-07F1EE17D5F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655875" y="1813398"/>
              <a:ext cx="298494" cy="298494"/>
            </a:xfrm>
            <a:prstGeom prst="rect">
              <a:avLst/>
            </a:prstGeom>
          </p:spPr>
        </p:pic>
      </p:grpSp>
      <p:pic>
        <p:nvPicPr>
          <p:cNvPr id="27" name="Obrázek 26" descr="Obsah obrázku kreslení&#10;&#10;Popis byl vytvořen automaticky">
            <a:extLst>
              <a:ext uri="{FF2B5EF4-FFF2-40B4-BE49-F238E27FC236}">
                <a16:creationId xmlns:a16="http://schemas.microsoft.com/office/drawing/2014/main" id="{F5AE86E8-3C07-439C-8E14-9837616A802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939" y="1132817"/>
            <a:ext cx="588162" cy="607030"/>
          </a:xfrm>
          <a:prstGeom prst="rect">
            <a:avLst/>
          </a:prstGeom>
        </p:spPr>
      </p:pic>
      <p:pic>
        <p:nvPicPr>
          <p:cNvPr id="29" name="Obrázek 28" descr="Obsah obrázku talíř, kreslení&#10;&#10;Popis byl vytvořen automaticky">
            <a:extLst>
              <a:ext uri="{FF2B5EF4-FFF2-40B4-BE49-F238E27FC236}">
                <a16:creationId xmlns:a16="http://schemas.microsoft.com/office/drawing/2014/main" id="{3D737159-AC4A-4796-A08A-72A5BD7E429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059" y="6091545"/>
            <a:ext cx="519792" cy="414822"/>
          </a:xfrm>
          <a:prstGeom prst="rect">
            <a:avLst/>
          </a:prstGeom>
        </p:spPr>
      </p:pic>
      <p:sp>
        <p:nvSpPr>
          <p:cNvPr id="41" name="Rectangle 8">
            <a:extLst>
              <a:ext uri="{FF2B5EF4-FFF2-40B4-BE49-F238E27FC236}">
                <a16:creationId xmlns:a16="http://schemas.microsoft.com/office/drawing/2014/main" id="{17F07952-2A30-416B-9D01-41E0DA1C5FCD}"/>
              </a:ext>
            </a:extLst>
          </p:cNvPr>
          <p:cNvSpPr/>
          <p:nvPr/>
        </p:nvSpPr>
        <p:spPr>
          <a:xfrm>
            <a:off x="3654170" y="2368679"/>
            <a:ext cx="985634" cy="64633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cs-CZ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stav vozidla</a:t>
            </a:r>
            <a:endParaRPr lang="en-US" dirty="0">
              <a:solidFill>
                <a:srgbClr val="586496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2" name="Obrázek 41" descr="Obsah obrázku stůl&#10;&#10;Popis byl vytvořen automaticky">
            <a:extLst>
              <a:ext uri="{FF2B5EF4-FFF2-40B4-BE49-F238E27FC236}">
                <a16:creationId xmlns:a16="http://schemas.microsoft.com/office/drawing/2014/main" id="{C2B9CBE5-F992-47C4-90B2-551EE5B39E0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8491" y="-1262371"/>
            <a:ext cx="239769" cy="764290"/>
          </a:xfrm>
          <a:prstGeom prst="rect">
            <a:avLst/>
          </a:prstGeom>
        </p:spPr>
      </p:pic>
      <p:pic>
        <p:nvPicPr>
          <p:cNvPr id="43" name="Obrázek 42" descr="Obsah obrázku podepsat, monitor, ulice, vsedě&#10;&#10;Popis byl vytvořen automaticky">
            <a:extLst>
              <a:ext uri="{FF2B5EF4-FFF2-40B4-BE49-F238E27FC236}">
                <a16:creationId xmlns:a16="http://schemas.microsoft.com/office/drawing/2014/main" id="{08E43B0E-171A-48AB-93A6-6D62FD8520F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920" y="-1216815"/>
            <a:ext cx="766030" cy="673178"/>
          </a:xfrm>
          <a:prstGeom prst="rect">
            <a:avLst/>
          </a:prstGeom>
        </p:spPr>
      </p:pic>
      <p:pic>
        <p:nvPicPr>
          <p:cNvPr id="44" name="Obrázek 43" descr="Obsah obrázku obrazovka, budova, hodiny, fotka&#10;&#10;Popis byl vytvořen automaticky">
            <a:extLst>
              <a:ext uri="{FF2B5EF4-FFF2-40B4-BE49-F238E27FC236}">
                <a16:creationId xmlns:a16="http://schemas.microsoft.com/office/drawing/2014/main" id="{35F98E99-7E7E-4ADA-8437-FCEA073E32F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493358" y="-713558"/>
            <a:ext cx="524612" cy="211132"/>
          </a:xfrm>
          <a:prstGeom prst="rect">
            <a:avLst/>
          </a:prstGeom>
        </p:spPr>
      </p:pic>
      <p:pic>
        <p:nvPicPr>
          <p:cNvPr id="45" name="Grafický objekt 44">
            <a:extLst>
              <a:ext uri="{FF2B5EF4-FFF2-40B4-BE49-F238E27FC236}">
                <a16:creationId xmlns:a16="http://schemas.microsoft.com/office/drawing/2014/main" id="{D1A7D7F1-F68B-4E41-9E4D-FF0C8FD4B3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=""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794950" y="-1419435"/>
            <a:ext cx="537456" cy="995288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C873C-4420-4A57-B42C-A5D53864B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4" name="Zvuk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6897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29894">
        <p159:morph option="byObject"/>
      </p:transition>
    </mc:Choice>
    <mc:Fallback>
      <p:transition spd="slow" advTm="298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obrázku 3" descr="Obsah obrázku exteriér, silnice, muž, osoba&#10;&#10;Popis byl vytvořen automaticky">
            <a:extLst>
              <a:ext uri="{FF2B5EF4-FFF2-40B4-BE49-F238E27FC236}">
                <a16:creationId xmlns:a16="http://schemas.microsoft.com/office/drawing/2014/main" id="{F812506B-CBB6-44CD-9666-51C77E10CA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433" b="5079"/>
          <a:stretch/>
        </p:blipFill>
        <p:spPr>
          <a:xfrm>
            <a:off x="2" y="1132736"/>
            <a:ext cx="12191998" cy="2477948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AEE8AC4-F05F-4D68-9EBC-B58D2993D20F}"/>
              </a:ext>
            </a:extLst>
          </p:cNvPr>
          <p:cNvSpPr/>
          <p:nvPr/>
        </p:nvSpPr>
        <p:spPr>
          <a:xfrm>
            <a:off x="-12926" y="1132736"/>
            <a:ext cx="12192000" cy="2477949"/>
          </a:xfrm>
          <a:prstGeom prst="rect">
            <a:avLst/>
          </a:prstGeom>
          <a:gradFill>
            <a:gsLst>
              <a:gs pos="47000">
                <a:srgbClr val="586496">
                  <a:alpha val="68000"/>
                </a:srgbClr>
              </a:gs>
              <a:gs pos="4000">
                <a:srgbClr val="523089">
                  <a:alpha val="8000"/>
                </a:srgbClr>
              </a:gs>
              <a:gs pos="85000">
                <a:srgbClr val="65ADA8">
                  <a:alpha val="6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693B70-DA57-4EC3-BE83-2445252E9A36}"/>
              </a:ext>
            </a:extLst>
          </p:cNvPr>
          <p:cNvSpPr txBox="1"/>
          <p:nvPr/>
        </p:nvSpPr>
        <p:spPr>
          <a:xfrm>
            <a:off x="1819962" y="0"/>
            <a:ext cx="85520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586496"/>
                </a:solidFill>
                <a:latin typeface="Arial Black" panose="020B0A04020102020204" pitchFamily="34" charset="0"/>
                <a:ea typeface="Roboto Medium" panose="02000000000000000000" pitchFamily="2" charset="0"/>
              </a:rPr>
              <a:t>FAKTORY USNADŇUJÍCÍ VZNIK </a:t>
            </a:r>
            <a:br>
              <a:rPr lang="cs-CZ" sz="2800" dirty="0">
                <a:solidFill>
                  <a:srgbClr val="586496"/>
                </a:solidFill>
                <a:latin typeface="Arial Black" panose="020B0A04020102020204" pitchFamily="34" charset="0"/>
                <a:ea typeface="Roboto Medium" panose="02000000000000000000" pitchFamily="2" charset="0"/>
              </a:rPr>
            </a:br>
            <a:r>
              <a:rPr lang="cs-CZ" sz="2800" dirty="0">
                <a:solidFill>
                  <a:srgbClr val="586496"/>
                </a:solidFill>
                <a:latin typeface="Arial Black" panose="020B0A04020102020204" pitchFamily="34" charset="0"/>
                <a:ea typeface="Roboto Medium" panose="02000000000000000000" pitchFamily="2" charset="0"/>
              </a:rPr>
              <a:t>A ZHORŠUJÍCÍ NÁSLEDKY NEHOD</a:t>
            </a:r>
            <a:endParaRPr lang="en-US" sz="2800" dirty="0">
              <a:solidFill>
                <a:srgbClr val="586496"/>
              </a:solidFill>
              <a:latin typeface="Arial Black" panose="020B0A04020102020204" pitchFamily="34" charset="0"/>
              <a:ea typeface="Roboto Medium" panose="02000000000000000000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6245BD-A669-4635-AF5F-4E60C265D494}"/>
              </a:ext>
            </a:extLst>
          </p:cNvPr>
          <p:cNvCxnSpPr>
            <a:cxnSpLocks/>
          </p:cNvCxnSpPr>
          <p:nvPr/>
        </p:nvCxnSpPr>
        <p:spPr>
          <a:xfrm>
            <a:off x="2712720" y="923330"/>
            <a:ext cx="6794333" cy="0"/>
          </a:xfrm>
          <a:prstGeom prst="line">
            <a:avLst/>
          </a:prstGeom>
          <a:ln w="38100">
            <a:solidFill>
              <a:srgbClr val="586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A6E46969-03E1-4702-BDC7-E34C70C662A7}"/>
              </a:ext>
            </a:extLst>
          </p:cNvPr>
          <p:cNvSpPr/>
          <p:nvPr/>
        </p:nvSpPr>
        <p:spPr>
          <a:xfrm>
            <a:off x="5450020" y="2834974"/>
            <a:ext cx="1288277" cy="1288277"/>
          </a:xfrm>
          <a:prstGeom prst="ellipse">
            <a:avLst/>
          </a:prstGeom>
          <a:solidFill>
            <a:srgbClr val="58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D5DF299-AC5D-4E29-AABF-2D8D300FDD07}"/>
              </a:ext>
            </a:extLst>
          </p:cNvPr>
          <p:cNvSpPr/>
          <p:nvPr/>
        </p:nvSpPr>
        <p:spPr>
          <a:xfrm>
            <a:off x="1816278" y="2834974"/>
            <a:ext cx="1288277" cy="1288277"/>
          </a:xfrm>
          <a:prstGeom prst="ellipse">
            <a:avLst/>
          </a:prstGeom>
          <a:solidFill>
            <a:srgbClr val="65A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43FD329-63F4-44B3-B8CD-514D5FDA8BDF}"/>
              </a:ext>
            </a:extLst>
          </p:cNvPr>
          <p:cNvSpPr/>
          <p:nvPr/>
        </p:nvSpPr>
        <p:spPr>
          <a:xfrm>
            <a:off x="9083762" y="2834974"/>
            <a:ext cx="1288277" cy="1288277"/>
          </a:xfrm>
          <a:prstGeom prst="ellipse">
            <a:avLst/>
          </a:prstGeom>
          <a:solidFill>
            <a:srgbClr val="554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C0C9952B-E963-4359-8396-DC07B250BB2D}"/>
              </a:ext>
            </a:extLst>
          </p:cNvPr>
          <p:cNvSpPr txBox="1">
            <a:spLocks/>
          </p:cNvSpPr>
          <p:nvPr/>
        </p:nvSpPr>
        <p:spPr>
          <a:xfrm>
            <a:off x="1196171" y="5058891"/>
            <a:ext cx="2751640" cy="15331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160"/>
              </a:lnSpc>
              <a:buNone/>
            </a:pPr>
            <a:r>
              <a:rPr lang="cs-CZ" sz="1400" dirty="0">
                <a:solidFill>
                  <a:srgbClr val="355E7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úpravy v dělícím pásu proti psychologické přednosti, potlačení psychologické přednosti pomocí vodorovného dopravního značení …</a:t>
            </a:r>
            <a:endParaRPr lang="en-US" sz="1400" dirty="0">
              <a:solidFill>
                <a:srgbClr val="355E7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F33197A-DC50-4CD0-A390-D75AF14F45C0}"/>
              </a:ext>
            </a:extLst>
          </p:cNvPr>
          <p:cNvSpPr txBox="1">
            <a:spLocks/>
          </p:cNvSpPr>
          <p:nvPr/>
        </p:nvSpPr>
        <p:spPr>
          <a:xfrm>
            <a:off x="1297355" y="4138468"/>
            <a:ext cx="2355654" cy="966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PSYCHOLOGICKÁ PŘEDNOST</a:t>
            </a:r>
            <a:endParaRPr lang="en-US" sz="1800" dirty="0">
              <a:solidFill>
                <a:srgbClr val="586496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C56DAB5D-FDD7-4145-97C2-52212BE221FF}"/>
              </a:ext>
            </a:extLst>
          </p:cNvPr>
          <p:cNvSpPr txBox="1">
            <a:spLocks/>
          </p:cNvSpPr>
          <p:nvPr/>
        </p:nvSpPr>
        <p:spPr>
          <a:xfrm>
            <a:off x="4918173" y="4138467"/>
            <a:ext cx="2355654" cy="966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NEVHODNÉ ŠÍŘKOVÉ USPOŘÁDÁNÍ</a:t>
            </a:r>
            <a:endParaRPr lang="en-US" sz="1800" dirty="0">
              <a:solidFill>
                <a:srgbClr val="586496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47B82A4E-8202-4C70-8219-7EC06ACAED64}"/>
              </a:ext>
            </a:extLst>
          </p:cNvPr>
          <p:cNvSpPr txBox="1">
            <a:spLocks/>
          </p:cNvSpPr>
          <p:nvPr/>
        </p:nvSpPr>
        <p:spPr>
          <a:xfrm>
            <a:off x="8623084" y="4138467"/>
            <a:ext cx="2355654" cy="966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PŘEKÁŽKY NA VOZOVCE</a:t>
            </a:r>
            <a:endParaRPr lang="en-US" sz="1800" dirty="0">
              <a:solidFill>
                <a:srgbClr val="586496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8DCFB53A-ED9F-491D-9091-C085133FB76E}"/>
              </a:ext>
            </a:extLst>
          </p:cNvPr>
          <p:cNvSpPr txBox="1">
            <a:spLocks/>
          </p:cNvSpPr>
          <p:nvPr/>
        </p:nvSpPr>
        <p:spPr>
          <a:xfrm>
            <a:off x="4366092" y="5058891"/>
            <a:ext cx="3609508" cy="15331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160"/>
              </a:lnSpc>
              <a:buNone/>
            </a:pPr>
            <a:r>
              <a:rPr lang="cs-CZ" sz="1400" dirty="0">
                <a:solidFill>
                  <a:srgbClr val="355E7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úpravy spočívající ve zúžení jízdních pruhů, zřizování pruhů pro cyklisty, parkovacích pásů, zelených pásů, dělících ostrůvků. Počet jízdních pruhů má odpovídat dopravním nárokům</a:t>
            </a:r>
            <a:endParaRPr lang="en-US" sz="1400" dirty="0">
              <a:solidFill>
                <a:srgbClr val="355E7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BE23C702-3086-457C-AFBE-C3BCD537BF38}"/>
              </a:ext>
            </a:extLst>
          </p:cNvPr>
          <p:cNvSpPr txBox="1">
            <a:spLocks/>
          </p:cNvSpPr>
          <p:nvPr/>
        </p:nvSpPr>
        <p:spPr>
          <a:xfrm>
            <a:off x="8393881" y="5058891"/>
            <a:ext cx="2751640" cy="15331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160"/>
              </a:lnSpc>
              <a:buNone/>
            </a:pPr>
            <a:r>
              <a:rPr lang="cs-CZ" sz="1400" dirty="0">
                <a:solidFill>
                  <a:srgbClr val="355E7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stojící vozidla, kontejnery, popelnice, sloupy veřejného osvětlení …</a:t>
            </a:r>
            <a:endParaRPr lang="en-US" sz="1400" dirty="0">
              <a:solidFill>
                <a:srgbClr val="355E7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Obrázek 2" descr="Obsah obrázku stůl&#10;&#10;Popis byl vytvořen automaticky">
            <a:extLst>
              <a:ext uri="{FF2B5EF4-FFF2-40B4-BE49-F238E27FC236}">
                <a16:creationId xmlns:a16="http://schemas.microsoft.com/office/drawing/2014/main" id="{5D19530A-0698-4221-A2A3-7E8AB5F79C6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8971" y="3138532"/>
            <a:ext cx="239769" cy="764290"/>
          </a:xfrm>
          <a:prstGeom prst="rect">
            <a:avLst/>
          </a:prstGeom>
        </p:spPr>
      </p:pic>
      <p:pic>
        <p:nvPicPr>
          <p:cNvPr id="6" name="Obrázek 5" descr="Obsah obrázku podepsat, monitor, ulice, vsedě&#10;&#10;Popis byl vytvořen automaticky">
            <a:extLst>
              <a:ext uri="{FF2B5EF4-FFF2-40B4-BE49-F238E27FC236}">
                <a16:creationId xmlns:a16="http://schemas.microsoft.com/office/drawing/2014/main" id="{A2350748-B981-4BD8-9475-8CBD3CB88B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400" y="3184088"/>
            <a:ext cx="766030" cy="673178"/>
          </a:xfrm>
          <a:prstGeom prst="rect">
            <a:avLst/>
          </a:prstGeom>
        </p:spPr>
      </p:pic>
      <p:pic>
        <p:nvPicPr>
          <p:cNvPr id="8" name="Obrázek 7" descr="Obsah obrázku obrazovka, budova, hodiny, fotka&#10;&#10;Popis byl vytvořen automaticky">
            <a:extLst>
              <a:ext uri="{FF2B5EF4-FFF2-40B4-BE49-F238E27FC236}">
                <a16:creationId xmlns:a16="http://schemas.microsoft.com/office/drawing/2014/main" id="{63B82761-BBF7-4B8B-AF32-A16C987A2C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9523838" y="3687345"/>
            <a:ext cx="524612" cy="211132"/>
          </a:xfrm>
          <a:prstGeom prst="rect">
            <a:avLst/>
          </a:prstGeom>
        </p:spPr>
      </p:pic>
      <p:pic>
        <p:nvPicPr>
          <p:cNvPr id="27" name="Grafický objekt 26">
            <a:extLst>
              <a:ext uri="{FF2B5EF4-FFF2-40B4-BE49-F238E27FC236}">
                <a16:creationId xmlns:a16="http://schemas.microsoft.com/office/drawing/2014/main" id="{F33E2141-A7EC-44DE-8DA1-FC71A5B7CFE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825430" y="2981468"/>
            <a:ext cx="537456" cy="995288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C873C-4420-4A57-B42C-A5D53864B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Zvuk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5542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72106">
        <p159:morph option="byObject"/>
      </p:transition>
    </mc:Choice>
    <mc:Fallback>
      <p:transition spd="slow" advTm="721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u 8" descr="Obsah obrázku silnice, exteriér, muž, osoba&#10;&#10;Popis byl vytvořen automaticky">
            <a:extLst>
              <a:ext uri="{FF2B5EF4-FFF2-40B4-BE49-F238E27FC236}">
                <a16:creationId xmlns:a16="http://schemas.microsoft.com/office/drawing/2014/main" id="{9A12EDEE-971D-4AAB-ADC2-2E3A631196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87" b="17925"/>
          <a:stretch/>
        </p:blipFill>
        <p:spPr>
          <a:xfrm>
            <a:off x="-1588" y="1162050"/>
            <a:ext cx="12192001" cy="2478088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AEE8AC4-F05F-4D68-9EBC-B58D2993D20F}"/>
              </a:ext>
            </a:extLst>
          </p:cNvPr>
          <p:cNvSpPr/>
          <p:nvPr/>
        </p:nvSpPr>
        <p:spPr>
          <a:xfrm flipH="1">
            <a:off x="13886" y="1162050"/>
            <a:ext cx="12192000" cy="2477949"/>
          </a:xfrm>
          <a:prstGeom prst="rect">
            <a:avLst/>
          </a:prstGeom>
          <a:gradFill>
            <a:gsLst>
              <a:gs pos="47000">
                <a:srgbClr val="586496">
                  <a:alpha val="68000"/>
                </a:srgbClr>
              </a:gs>
              <a:gs pos="4000">
                <a:srgbClr val="523089">
                  <a:alpha val="8000"/>
                </a:srgbClr>
              </a:gs>
              <a:gs pos="85000">
                <a:srgbClr val="65ADA8">
                  <a:alpha val="6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693B70-DA57-4EC3-BE83-2445252E9A36}"/>
              </a:ext>
            </a:extLst>
          </p:cNvPr>
          <p:cNvSpPr txBox="1"/>
          <p:nvPr/>
        </p:nvSpPr>
        <p:spPr>
          <a:xfrm>
            <a:off x="1819962" y="0"/>
            <a:ext cx="85520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586496"/>
                </a:solidFill>
                <a:latin typeface="Arial Black" panose="020B0A04020102020204" pitchFamily="34" charset="0"/>
                <a:ea typeface="Roboto Medium" panose="02000000000000000000" pitchFamily="2" charset="0"/>
              </a:rPr>
              <a:t>FAKTORY USNADŇUJÍCÍ VZNIK </a:t>
            </a:r>
            <a:br>
              <a:rPr lang="cs-CZ" sz="2800" dirty="0">
                <a:solidFill>
                  <a:srgbClr val="586496"/>
                </a:solidFill>
                <a:latin typeface="Arial Black" panose="020B0A04020102020204" pitchFamily="34" charset="0"/>
                <a:ea typeface="Roboto Medium" panose="02000000000000000000" pitchFamily="2" charset="0"/>
              </a:rPr>
            </a:br>
            <a:r>
              <a:rPr lang="cs-CZ" sz="2800" dirty="0">
                <a:solidFill>
                  <a:srgbClr val="586496"/>
                </a:solidFill>
                <a:latin typeface="Arial Black" panose="020B0A04020102020204" pitchFamily="34" charset="0"/>
                <a:ea typeface="Roboto Medium" panose="02000000000000000000" pitchFamily="2" charset="0"/>
              </a:rPr>
              <a:t>A ZHORŠUJÍCÍ NÁSLEDKY NEHOD</a:t>
            </a:r>
            <a:endParaRPr lang="en-US" sz="2800" dirty="0">
              <a:solidFill>
                <a:srgbClr val="586496"/>
              </a:solidFill>
              <a:latin typeface="Arial Black" panose="020B0A04020102020204" pitchFamily="34" charset="0"/>
              <a:ea typeface="Roboto Medium" panose="02000000000000000000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6245BD-A669-4635-AF5F-4E60C265D494}"/>
              </a:ext>
            </a:extLst>
          </p:cNvPr>
          <p:cNvCxnSpPr>
            <a:cxnSpLocks/>
          </p:cNvCxnSpPr>
          <p:nvPr/>
        </p:nvCxnSpPr>
        <p:spPr>
          <a:xfrm>
            <a:off x="2712720" y="923330"/>
            <a:ext cx="6794333" cy="0"/>
          </a:xfrm>
          <a:prstGeom prst="line">
            <a:avLst/>
          </a:prstGeom>
          <a:ln w="38100">
            <a:solidFill>
              <a:srgbClr val="586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A6E46969-03E1-4702-BDC7-E34C70C662A7}"/>
              </a:ext>
            </a:extLst>
          </p:cNvPr>
          <p:cNvSpPr/>
          <p:nvPr/>
        </p:nvSpPr>
        <p:spPr>
          <a:xfrm>
            <a:off x="1860207" y="2841979"/>
            <a:ext cx="1288277" cy="1288277"/>
          </a:xfrm>
          <a:prstGeom prst="ellipse">
            <a:avLst/>
          </a:prstGeom>
          <a:solidFill>
            <a:srgbClr val="58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D5DF299-AC5D-4E29-AABF-2D8D300FDD07}"/>
              </a:ext>
            </a:extLst>
          </p:cNvPr>
          <p:cNvSpPr/>
          <p:nvPr/>
        </p:nvSpPr>
        <p:spPr>
          <a:xfrm>
            <a:off x="9043517" y="2857196"/>
            <a:ext cx="1288277" cy="1288277"/>
          </a:xfrm>
          <a:prstGeom prst="ellipse">
            <a:avLst/>
          </a:prstGeom>
          <a:solidFill>
            <a:srgbClr val="65A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43FD329-63F4-44B3-B8CD-514D5FDA8BDF}"/>
              </a:ext>
            </a:extLst>
          </p:cNvPr>
          <p:cNvSpPr/>
          <p:nvPr/>
        </p:nvSpPr>
        <p:spPr>
          <a:xfrm>
            <a:off x="5451862" y="2821790"/>
            <a:ext cx="1288277" cy="1288277"/>
          </a:xfrm>
          <a:prstGeom prst="ellipse">
            <a:avLst/>
          </a:prstGeom>
          <a:solidFill>
            <a:srgbClr val="554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C0C9952B-E963-4359-8396-DC07B250BB2D}"/>
              </a:ext>
            </a:extLst>
          </p:cNvPr>
          <p:cNvSpPr txBox="1">
            <a:spLocks/>
          </p:cNvSpPr>
          <p:nvPr/>
        </p:nvSpPr>
        <p:spPr>
          <a:xfrm>
            <a:off x="1206331" y="5058891"/>
            <a:ext cx="2731320" cy="15331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160"/>
              </a:lnSpc>
              <a:buNone/>
            </a:pPr>
            <a:r>
              <a:rPr lang="cs-CZ" sz="1400" dirty="0">
                <a:solidFill>
                  <a:srgbClr val="355E7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odstranění (nebo řádné vyznačení) náhlých změn vedení jízdních pruhů za vypuklými výškovými oblouky či jinými překážkami rozhledu</a:t>
            </a:r>
            <a:endParaRPr lang="en-US" sz="1400" dirty="0">
              <a:solidFill>
                <a:srgbClr val="355E7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F33197A-DC50-4CD0-A390-D75AF14F45C0}"/>
              </a:ext>
            </a:extLst>
          </p:cNvPr>
          <p:cNvSpPr txBox="1">
            <a:spLocks/>
          </p:cNvSpPr>
          <p:nvPr/>
        </p:nvSpPr>
        <p:spPr>
          <a:xfrm>
            <a:off x="1326518" y="4145473"/>
            <a:ext cx="2355654" cy="966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NÁHLÉ ZMĚNY VEDENÍ PRUHŮ</a:t>
            </a:r>
            <a:endParaRPr lang="en-US" sz="1800" dirty="0">
              <a:solidFill>
                <a:srgbClr val="586496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C56DAB5D-FDD7-4145-97C2-52212BE221FF}"/>
              </a:ext>
            </a:extLst>
          </p:cNvPr>
          <p:cNvSpPr txBox="1">
            <a:spLocks/>
          </p:cNvSpPr>
          <p:nvPr/>
        </p:nvSpPr>
        <p:spPr>
          <a:xfrm>
            <a:off x="4918173" y="4138467"/>
            <a:ext cx="2355654" cy="966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ZMĚNA POČTU PRUHŮ PŘED/ZA KŘIŽOVATKOU</a:t>
            </a:r>
            <a:endParaRPr lang="en-US" sz="1800" dirty="0">
              <a:solidFill>
                <a:srgbClr val="586496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47B82A4E-8202-4C70-8219-7EC06ACAED64}"/>
              </a:ext>
            </a:extLst>
          </p:cNvPr>
          <p:cNvSpPr txBox="1">
            <a:spLocks/>
          </p:cNvSpPr>
          <p:nvPr/>
        </p:nvSpPr>
        <p:spPr>
          <a:xfrm>
            <a:off x="8370100" y="4157031"/>
            <a:ext cx="2635111" cy="966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VELKÉ KOLIZNÍ PLOCHY KŘIŽOVATEK</a:t>
            </a:r>
            <a:endParaRPr lang="en-US" sz="1800" dirty="0">
              <a:solidFill>
                <a:srgbClr val="586496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8DCFB53A-ED9F-491D-9091-C085133FB76E}"/>
              </a:ext>
            </a:extLst>
          </p:cNvPr>
          <p:cNvSpPr txBox="1">
            <a:spLocks/>
          </p:cNvSpPr>
          <p:nvPr/>
        </p:nvSpPr>
        <p:spPr>
          <a:xfrm>
            <a:off x="4805186" y="5058891"/>
            <a:ext cx="2731320" cy="15331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160"/>
              </a:lnSpc>
              <a:buNone/>
            </a:pPr>
            <a:r>
              <a:rPr lang="cs-CZ" sz="1400" dirty="0">
                <a:solidFill>
                  <a:srgbClr val="355E7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u křižovatek je třeba vyloučit změnu počtu nebo polohy jízdních pruhů před a za křižovatkou</a:t>
            </a:r>
            <a:endParaRPr lang="en-US" sz="1400" dirty="0">
              <a:solidFill>
                <a:srgbClr val="355E7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BE23C702-3086-457C-AFBE-C3BCD537BF38}"/>
              </a:ext>
            </a:extLst>
          </p:cNvPr>
          <p:cNvSpPr txBox="1">
            <a:spLocks/>
          </p:cNvSpPr>
          <p:nvPr/>
        </p:nvSpPr>
        <p:spPr>
          <a:xfrm>
            <a:off x="8404041" y="5058891"/>
            <a:ext cx="2731320" cy="15331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160"/>
              </a:lnSpc>
              <a:buNone/>
            </a:pPr>
            <a:r>
              <a:rPr lang="cs-CZ" sz="1400" dirty="0">
                <a:solidFill>
                  <a:srgbClr val="355E7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úpravy velkých ploch křižovatek zřízením okružních křižovatek, úpravy křižovatek pečlivě zpracovaným vodorovným dopravním značením …</a:t>
            </a:r>
            <a:endParaRPr lang="en-US" sz="1400" dirty="0">
              <a:solidFill>
                <a:srgbClr val="355E7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11" name="Grafický objekt 10" descr="Upozornění">
            <a:extLst>
              <a:ext uri="{FF2B5EF4-FFF2-40B4-BE49-F238E27FC236}">
                <a16:creationId xmlns:a16="http://schemas.microsoft.com/office/drawing/2014/main" id="{A51F10D8-A69D-4165-BBB6-FD8C51A112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28426" y="3048463"/>
            <a:ext cx="761073" cy="761073"/>
          </a:xfrm>
          <a:prstGeom prst="rect">
            <a:avLst/>
          </a:prstGeom>
        </p:spPr>
      </p:pic>
      <p:pic>
        <p:nvPicPr>
          <p:cNvPr id="16" name="Grafický objekt 15" descr="Součet">
            <a:extLst>
              <a:ext uri="{FF2B5EF4-FFF2-40B4-BE49-F238E27FC236}">
                <a16:creationId xmlns:a16="http://schemas.microsoft.com/office/drawing/2014/main" id="{3827E810-F684-430D-8FD9-5E63443708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684520" y="3093720"/>
            <a:ext cx="822960" cy="822960"/>
          </a:xfrm>
          <a:prstGeom prst="rect">
            <a:avLst/>
          </a:prstGeom>
        </p:spPr>
      </p:pic>
      <p:pic>
        <p:nvPicPr>
          <p:cNvPr id="18" name="Grafický objekt 17">
            <a:extLst>
              <a:ext uri="{FF2B5EF4-FFF2-40B4-BE49-F238E27FC236}">
                <a16:creationId xmlns:a16="http://schemas.microsoft.com/office/drawing/2014/main" id="{30200A1E-AC56-4D79-872A-197EF74922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253224" y="3070815"/>
            <a:ext cx="868862" cy="868862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C873C-4420-4A57-B42C-A5D53864B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15591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42579">
        <p159:morph option="byObject"/>
      </p:transition>
    </mc:Choice>
    <mc:Fallback>
      <p:transition spd="slow" advTm="4257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obrázku 11" descr="Obsah obrázku exteriér, silnice, muž, držení&#10;&#10;Popis byl vytvořen automaticky">
            <a:extLst>
              <a:ext uri="{FF2B5EF4-FFF2-40B4-BE49-F238E27FC236}">
                <a16:creationId xmlns:a16="http://schemas.microsoft.com/office/drawing/2014/main" id="{F8F13745-81F8-4FF4-B864-DBCE2BE5E9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15" b="22797"/>
          <a:stretch/>
        </p:blipFill>
        <p:spPr>
          <a:xfrm>
            <a:off x="2" y="1123206"/>
            <a:ext cx="12191998" cy="2477948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AEE8AC4-F05F-4D68-9EBC-B58D2993D20F}"/>
              </a:ext>
            </a:extLst>
          </p:cNvPr>
          <p:cNvSpPr/>
          <p:nvPr/>
        </p:nvSpPr>
        <p:spPr>
          <a:xfrm>
            <a:off x="-1351" y="1146358"/>
            <a:ext cx="12192000" cy="2477949"/>
          </a:xfrm>
          <a:prstGeom prst="rect">
            <a:avLst/>
          </a:prstGeom>
          <a:gradFill>
            <a:gsLst>
              <a:gs pos="47000">
                <a:srgbClr val="586496">
                  <a:alpha val="68000"/>
                </a:srgbClr>
              </a:gs>
              <a:gs pos="4000">
                <a:srgbClr val="523089">
                  <a:alpha val="8000"/>
                </a:srgbClr>
              </a:gs>
              <a:gs pos="85000">
                <a:srgbClr val="65ADA8">
                  <a:alpha val="6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693B70-DA57-4EC3-BE83-2445252E9A36}"/>
              </a:ext>
            </a:extLst>
          </p:cNvPr>
          <p:cNvSpPr txBox="1"/>
          <p:nvPr/>
        </p:nvSpPr>
        <p:spPr>
          <a:xfrm>
            <a:off x="1819962" y="0"/>
            <a:ext cx="85520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586496"/>
                </a:solidFill>
                <a:latin typeface="Arial Black" panose="020B0A04020102020204" pitchFamily="34" charset="0"/>
                <a:ea typeface="Roboto Medium" panose="02000000000000000000" pitchFamily="2" charset="0"/>
              </a:rPr>
              <a:t>FAKTORY USNADŇUJÍCÍ VZNIK </a:t>
            </a:r>
            <a:br>
              <a:rPr lang="cs-CZ" sz="2800" dirty="0">
                <a:solidFill>
                  <a:srgbClr val="586496"/>
                </a:solidFill>
                <a:latin typeface="Arial Black" panose="020B0A04020102020204" pitchFamily="34" charset="0"/>
                <a:ea typeface="Roboto Medium" panose="02000000000000000000" pitchFamily="2" charset="0"/>
              </a:rPr>
            </a:br>
            <a:r>
              <a:rPr lang="cs-CZ" sz="2800" dirty="0">
                <a:solidFill>
                  <a:srgbClr val="586496"/>
                </a:solidFill>
                <a:latin typeface="Arial Black" panose="020B0A04020102020204" pitchFamily="34" charset="0"/>
                <a:ea typeface="Roboto Medium" panose="02000000000000000000" pitchFamily="2" charset="0"/>
              </a:rPr>
              <a:t>A ZHORŠUJÍCÍ NÁSLEDKY NEHOD</a:t>
            </a:r>
            <a:endParaRPr lang="en-US" sz="2800" dirty="0">
              <a:solidFill>
                <a:srgbClr val="586496"/>
              </a:solidFill>
              <a:latin typeface="Arial Black" panose="020B0A04020102020204" pitchFamily="34" charset="0"/>
              <a:ea typeface="Roboto Medium" panose="02000000000000000000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6245BD-A669-4635-AF5F-4E60C265D494}"/>
              </a:ext>
            </a:extLst>
          </p:cNvPr>
          <p:cNvCxnSpPr>
            <a:cxnSpLocks/>
          </p:cNvCxnSpPr>
          <p:nvPr/>
        </p:nvCxnSpPr>
        <p:spPr>
          <a:xfrm>
            <a:off x="2712720" y="923330"/>
            <a:ext cx="6794333" cy="0"/>
          </a:xfrm>
          <a:prstGeom prst="line">
            <a:avLst/>
          </a:prstGeom>
          <a:ln w="38100">
            <a:solidFill>
              <a:srgbClr val="586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A6E46969-03E1-4702-BDC7-E34C70C662A7}"/>
              </a:ext>
            </a:extLst>
          </p:cNvPr>
          <p:cNvSpPr/>
          <p:nvPr/>
        </p:nvSpPr>
        <p:spPr>
          <a:xfrm>
            <a:off x="5450020" y="2834974"/>
            <a:ext cx="1288277" cy="1288277"/>
          </a:xfrm>
          <a:prstGeom prst="ellipse">
            <a:avLst/>
          </a:prstGeom>
          <a:solidFill>
            <a:srgbClr val="58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D5DF299-AC5D-4E29-AABF-2D8D300FDD07}"/>
              </a:ext>
            </a:extLst>
          </p:cNvPr>
          <p:cNvSpPr/>
          <p:nvPr/>
        </p:nvSpPr>
        <p:spPr>
          <a:xfrm>
            <a:off x="1816278" y="2834974"/>
            <a:ext cx="1288277" cy="1288277"/>
          </a:xfrm>
          <a:prstGeom prst="ellipse">
            <a:avLst/>
          </a:prstGeom>
          <a:solidFill>
            <a:srgbClr val="65A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43FD329-63F4-44B3-B8CD-514D5FDA8BDF}"/>
              </a:ext>
            </a:extLst>
          </p:cNvPr>
          <p:cNvSpPr/>
          <p:nvPr/>
        </p:nvSpPr>
        <p:spPr>
          <a:xfrm>
            <a:off x="9083762" y="2834974"/>
            <a:ext cx="1288277" cy="1288277"/>
          </a:xfrm>
          <a:prstGeom prst="ellipse">
            <a:avLst/>
          </a:prstGeom>
          <a:solidFill>
            <a:srgbClr val="554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C0C9952B-E963-4359-8396-DC07B250BB2D}"/>
              </a:ext>
            </a:extLst>
          </p:cNvPr>
          <p:cNvSpPr txBox="1">
            <a:spLocks/>
          </p:cNvSpPr>
          <p:nvPr/>
        </p:nvSpPr>
        <p:spPr>
          <a:xfrm>
            <a:off x="1333885" y="5058891"/>
            <a:ext cx="2476212" cy="15331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160"/>
              </a:lnSpc>
              <a:buNone/>
            </a:pPr>
            <a:r>
              <a:rPr lang="cs-CZ" sz="1400" dirty="0">
                <a:solidFill>
                  <a:srgbClr val="355E7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úpravy v radiálním připojení, </a:t>
            </a:r>
            <a:br>
              <a:rPr lang="cs-CZ" sz="1400" dirty="0">
                <a:solidFill>
                  <a:srgbClr val="355E7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cs-CZ" sz="1400" dirty="0">
                <a:solidFill>
                  <a:srgbClr val="355E7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 jednoduchých úpravách při zalomené přednosti</a:t>
            </a:r>
            <a:endParaRPr lang="en-US" sz="1400" dirty="0">
              <a:solidFill>
                <a:srgbClr val="355E7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F33197A-DC50-4CD0-A390-D75AF14F45C0}"/>
              </a:ext>
            </a:extLst>
          </p:cNvPr>
          <p:cNvSpPr txBox="1">
            <a:spLocks/>
          </p:cNvSpPr>
          <p:nvPr/>
        </p:nvSpPr>
        <p:spPr>
          <a:xfrm>
            <a:off x="1297355" y="4138468"/>
            <a:ext cx="2355654" cy="966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NEVHODNÉ USPOŘÁDÁNÍ KŘIŽOVATEK</a:t>
            </a:r>
            <a:endParaRPr lang="en-US" sz="1800" dirty="0">
              <a:solidFill>
                <a:srgbClr val="586496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C56DAB5D-FDD7-4145-97C2-52212BE221FF}"/>
              </a:ext>
            </a:extLst>
          </p:cNvPr>
          <p:cNvSpPr txBox="1">
            <a:spLocks/>
          </p:cNvSpPr>
          <p:nvPr/>
        </p:nvSpPr>
        <p:spPr>
          <a:xfrm>
            <a:off x="4789838" y="4138467"/>
            <a:ext cx="2640095" cy="966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NEVHODNÉ SMĚROVÉ / VÝŠKOVÉ VEDENÍ TRASY</a:t>
            </a:r>
            <a:endParaRPr lang="en-US" sz="1800" dirty="0">
              <a:solidFill>
                <a:srgbClr val="586496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47B82A4E-8202-4C70-8219-7EC06ACAED64}"/>
              </a:ext>
            </a:extLst>
          </p:cNvPr>
          <p:cNvSpPr txBox="1">
            <a:spLocks/>
          </p:cNvSpPr>
          <p:nvPr/>
        </p:nvSpPr>
        <p:spPr>
          <a:xfrm>
            <a:off x="8216057" y="4138467"/>
            <a:ext cx="3107286" cy="966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NÁHLÉ ZMĚNY POVRCHU NEBO ŠÍŘKOVÉHO USPOŘÁDÁNÍ</a:t>
            </a:r>
            <a:endParaRPr lang="en-US" sz="1800" dirty="0">
              <a:solidFill>
                <a:srgbClr val="586496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8DCFB53A-ED9F-491D-9091-C085133FB76E}"/>
              </a:ext>
            </a:extLst>
          </p:cNvPr>
          <p:cNvSpPr txBox="1">
            <a:spLocks/>
          </p:cNvSpPr>
          <p:nvPr/>
        </p:nvSpPr>
        <p:spPr>
          <a:xfrm>
            <a:off x="4532660" y="5058891"/>
            <a:ext cx="3276371" cy="15331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160"/>
              </a:lnSpc>
              <a:buNone/>
            </a:pPr>
            <a:r>
              <a:rPr lang="cs-CZ" sz="1400" dirty="0">
                <a:solidFill>
                  <a:srgbClr val="355E7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 oblasti směrových prvků je třeba se soustředit na nehomogenitu trasy – malý poloměr směrového oblouku po delší přímé trase, nutnost lokálního snížení jízdní rychlosti, směrový oblouk „utahující“ je třeba odstranit</a:t>
            </a:r>
            <a:endParaRPr lang="en-US" sz="1400" dirty="0">
              <a:solidFill>
                <a:srgbClr val="355E7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BE23C702-3086-457C-AFBE-C3BCD537BF38}"/>
              </a:ext>
            </a:extLst>
          </p:cNvPr>
          <p:cNvSpPr txBox="1">
            <a:spLocks/>
          </p:cNvSpPr>
          <p:nvPr/>
        </p:nvSpPr>
        <p:spPr>
          <a:xfrm>
            <a:off x="8131515" y="5058891"/>
            <a:ext cx="3276371" cy="15331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160"/>
              </a:lnSpc>
              <a:buNone/>
            </a:pPr>
            <a:endParaRPr lang="en-US" sz="1400" dirty="0">
              <a:solidFill>
                <a:srgbClr val="355E7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5" name="Obrázek 4" descr="Obsah obrázku kreslení&#10;&#10;Popis byl vytvořen automaticky">
            <a:extLst>
              <a:ext uri="{FF2B5EF4-FFF2-40B4-BE49-F238E27FC236}">
                <a16:creationId xmlns:a16="http://schemas.microsoft.com/office/drawing/2014/main" id="{6FF01393-BE58-4E61-AE03-2A029B05B5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419" y="3247316"/>
            <a:ext cx="845310" cy="363368"/>
          </a:xfrm>
          <a:prstGeom prst="rect">
            <a:avLst/>
          </a:prstGeom>
        </p:spPr>
      </p:pic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82BD2A92-C1F2-4456-A8DF-008EA68F7B9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285800" y="3039415"/>
            <a:ext cx="853224" cy="749898"/>
          </a:xfrm>
          <a:prstGeom prst="rect">
            <a:avLst/>
          </a:prstGeom>
        </p:spPr>
      </p:pic>
      <p:pic>
        <p:nvPicPr>
          <p:cNvPr id="22" name="Grafický objekt 21" descr="Upozornění">
            <a:extLst>
              <a:ext uri="{FF2B5EF4-FFF2-40B4-BE49-F238E27FC236}">
                <a16:creationId xmlns:a16="http://schemas.microsoft.com/office/drawing/2014/main" id="{68588112-299E-4DE1-8960-E2A4FA69F93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094645" y="3048463"/>
            <a:ext cx="761073" cy="761073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C873C-4420-4A57-B42C-A5D53864B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484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16592">
        <p159:morph option="byObject"/>
      </p:transition>
    </mc:Choice>
    <mc:Fallback>
      <p:transition spd="slow" advTm="165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u 8" descr="Obsah obrázku silnice, exteriér, muž, osoba&#10;&#10;Popis byl vytvořen automaticky">
            <a:extLst>
              <a:ext uri="{FF2B5EF4-FFF2-40B4-BE49-F238E27FC236}">
                <a16:creationId xmlns:a16="http://schemas.microsoft.com/office/drawing/2014/main" id="{9A12EDEE-971D-4AAB-ADC2-2E3A6311964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87" b="17925"/>
          <a:stretch/>
        </p:blipFill>
        <p:spPr>
          <a:xfrm>
            <a:off x="-1588" y="1162050"/>
            <a:ext cx="12192001" cy="2478088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AEE8AC4-F05F-4D68-9EBC-B58D2993D20F}"/>
              </a:ext>
            </a:extLst>
          </p:cNvPr>
          <p:cNvSpPr/>
          <p:nvPr/>
        </p:nvSpPr>
        <p:spPr>
          <a:xfrm flipH="1">
            <a:off x="13886" y="1162050"/>
            <a:ext cx="12192000" cy="2477949"/>
          </a:xfrm>
          <a:prstGeom prst="rect">
            <a:avLst/>
          </a:prstGeom>
          <a:gradFill>
            <a:gsLst>
              <a:gs pos="47000">
                <a:srgbClr val="586496">
                  <a:alpha val="68000"/>
                </a:srgbClr>
              </a:gs>
              <a:gs pos="4000">
                <a:srgbClr val="523089">
                  <a:alpha val="8000"/>
                </a:srgbClr>
              </a:gs>
              <a:gs pos="85000">
                <a:srgbClr val="65ADA8">
                  <a:alpha val="6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693B70-DA57-4EC3-BE83-2445252E9A36}"/>
              </a:ext>
            </a:extLst>
          </p:cNvPr>
          <p:cNvSpPr txBox="1"/>
          <p:nvPr/>
        </p:nvSpPr>
        <p:spPr>
          <a:xfrm>
            <a:off x="1819962" y="0"/>
            <a:ext cx="85520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586496"/>
                </a:solidFill>
                <a:latin typeface="Arial Black" panose="020B0A04020102020204" pitchFamily="34" charset="0"/>
                <a:ea typeface="Roboto Medium" panose="02000000000000000000" pitchFamily="2" charset="0"/>
              </a:rPr>
              <a:t>FAKTORY USNADŇUJÍCÍ VZNIK </a:t>
            </a:r>
            <a:br>
              <a:rPr lang="cs-CZ" sz="2800" dirty="0">
                <a:solidFill>
                  <a:srgbClr val="586496"/>
                </a:solidFill>
                <a:latin typeface="Arial Black" panose="020B0A04020102020204" pitchFamily="34" charset="0"/>
                <a:ea typeface="Roboto Medium" panose="02000000000000000000" pitchFamily="2" charset="0"/>
              </a:rPr>
            </a:br>
            <a:r>
              <a:rPr lang="cs-CZ" sz="2800" dirty="0">
                <a:solidFill>
                  <a:srgbClr val="586496"/>
                </a:solidFill>
                <a:latin typeface="Arial Black" panose="020B0A04020102020204" pitchFamily="34" charset="0"/>
                <a:ea typeface="Roboto Medium" panose="02000000000000000000" pitchFamily="2" charset="0"/>
              </a:rPr>
              <a:t>A ZHORŠUJÍCÍ NÁSLEDKY NEHOD</a:t>
            </a:r>
            <a:endParaRPr lang="en-US" sz="2800" dirty="0">
              <a:solidFill>
                <a:srgbClr val="586496"/>
              </a:solidFill>
              <a:latin typeface="Arial Black" panose="020B0A04020102020204" pitchFamily="34" charset="0"/>
              <a:ea typeface="Roboto Medium" panose="02000000000000000000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6245BD-A669-4635-AF5F-4E60C265D494}"/>
              </a:ext>
            </a:extLst>
          </p:cNvPr>
          <p:cNvCxnSpPr>
            <a:cxnSpLocks/>
          </p:cNvCxnSpPr>
          <p:nvPr/>
        </p:nvCxnSpPr>
        <p:spPr>
          <a:xfrm>
            <a:off x="2712720" y="923330"/>
            <a:ext cx="6794333" cy="0"/>
          </a:xfrm>
          <a:prstGeom prst="line">
            <a:avLst/>
          </a:prstGeom>
          <a:ln w="38100">
            <a:solidFill>
              <a:srgbClr val="586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A6E46969-03E1-4702-BDC7-E34C70C662A7}"/>
              </a:ext>
            </a:extLst>
          </p:cNvPr>
          <p:cNvSpPr/>
          <p:nvPr/>
        </p:nvSpPr>
        <p:spPr>
          <a:xfrm>
            <a:off x="1860207" y="2841979"/>
            <a:ext cx="1288277" cy="1288277"/>
          </a:xfrm>
          <a:prstGeom prst="ellipse">
            <a:avLst/>
          </a:prstGeom>
          <a:solidFill>
            <a:srgbClr val="58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D5DF299-AC5D-4E29-AABF-2D8D300FDD07}"/>
              </a:ext>
            </a:extLst>
          </p:cNvPr>
          <p:cNvSpPr/>
          <p:nvPr/>
        </p:nvSpPr>
        <p:spPr>
          <a:xfrm>
            <a:off x="9043517" y="2857196"/>
            <a:ext cx="1288277" cy="1288277"/>
          </a:xfrm>
          <a:prstGeom prst="ellipse">
            <a:avLst/>
          </a:prstGeom>
          <a:solidFill>
            <a:srgbClr val="65AD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43FD329-63F4-44B3-B8CD-514D5FDA8BDF}"/>
              </a:ext>
            </a:extLst>
          </p:cNvPr>
          <p:cNvSpPr/>
          <p:nvPr/>
        </p:nvSpPr>
        <p:spPr>
          <a:xfrm>
            <a:off x="5451862" y="2821790"/>
            <a:ext cx="1288277" cy="1288277"/>
          </a:xfrm>
          <a:prstGeom prst="ellipse">
            <a:avLst/>
          </a:prstGeom>
          <a:solidFill>
            <a:srgbClr val="554C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 Placeholder 6">
            <a:extLst>
              <a:ext uri="{FF2B5EF4-FFF2-40B4-BE49-F238E27FC236}">
                <a16:creationId xmlns:a16="http://schemas.microsoft.com/office/drawing/2014/main" id="{C0C9952B-E963-4359-8396-DC07B250BB2D}"/>
              </a:ext>
            </a:extLst>
          </p:cNvPr>
          <p:cNvSpPr txBox="1">
            <a:spLocks/>
          </p:cNvSpPr>
          <p:nvPr/>
        </p:nvSpPr>
        <p:spPr>
          <a:xfrm>
            <a:off x="1146525" y="5058891"/>
            <a:ext cx="2850932" cy="15331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160"/>
              </a:lnSpc>
              <a:buNone/>
            </a:pPr>
            <a:r>
              <a:rPr lang="cs-CZ" sz="1400" dirty="0">
                <a:solidFill>
                  <a:srgbClr val="355E7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odstraňování nebo ochrana překážek, pečlivé umisťování svislého dopravního značení…</a:t>
            </a:r>
            <a:endParaRPr lang="en-US" sz="1400" dirty="0">
              <a:solidFill>
                <a:srgbClr val="355E7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0F33197A-DC50-4CD0-A390-D75AF14F45C0}"/>
              </a:ext>
            </a:extLst>
          </p:cNvPr>
          <p:cNvSpPr txBox="1">
            <a:spLocks/>
          </p:cNvSpPr>
          <p:nvPr/>
        </p:nvSpPr>
        <p:spPr>
          <a:xfrm>
            <a:off x="1326518" y="4145473"/>
            <a:ext cx="2355654" cy="966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PŘEKÁŽKY </a:t>
            </a:r>
            <a:br>
              <a:rPr lang="cs-CZ" sz="1800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</a:br>
            <a:r>
              <a:rPr lang="cs-CZ" sz="1800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V ROZHLEDU</a:t>
            </a:r>
            <a:endParaRPr lang="en-US" sz="1800" dirty="0">
              <a:solidFill>
                <a:srgbClr val="586496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C56DAB5D-FDD7-4145-97C2-52212BE221FF}"/>
              </a:ext>
            </a:extLst>
          </p:cNvPr>
          <p:cNvSpPr txBox="1">
            <a:spLocks/>
          </p:cNvSpPr>
          <p:nvPr/>
        </p:nvSpPr>
        <p:spPr>
          <a:xfrm>
            <a:off x="4918173" y="4138467"/>
            <a:ext cx="2355654" cy="966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800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PEVNÉ PŘEKÁŽKY</a:t>
            </a:r>
            <a:endParaRPr lang="en-US" sz="1800" dirty="0">
              <a:solidFill>
                <a:srgbClr val="586496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9" name="Subtitle 2">
            <a:extLst>
              <a:ext uri="{FF2B5EF4-FFF2-40B4-BE49-F238E27FC236}">
                <a16:creationId xmlns:a16="http://schemas.microsoft.com/office/drawing/2014/main" id="{47B82A4E-8202-4C70-8219-7EC06ACAED64}"/>
              </a:ext>
            </a:extLst>
          </p:cNvPr>
          <p:cNvSpPr txBox="1">
            <a:spLocks/>
          </p:cNvSpPr>
          <p:nvPr/>
        </p:nvSpPr>
        <p:spPr>
          <a:xfrm>
            <a:off x="8225140" y="4145473"/>
            <a:ext cx="3166580" cy="966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NEDOSTATEČNÉ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cs-CZ" sz="1800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- CHYBĚJÍCÍ VEŘEJNÉ OSVĚTLENÍ</a:t>
            </a:r>
            <a:endParaRPr lang="en-US" sz="1800" dirty="0">
              <a:solidFill>
                <a:srgbClr val="586496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8DCFB53A-ED9F-491D-9091-C085133FB76E}"/>
              </a:ext>
            </a:extLst>
          </p:cNvPr>
          <p:cNvSpPr txBox="1">
            <a:spLocks/>
          </p:cNvSpPr>
          <p:nvPr/>
        </p:nvSpPr>
        <p:spPr>
          <a:xfrm>
            <a:off x="4532660" y="5058891"/>
            <a:ext cx="3276371" cy="15331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160"/>
              </a:lnSpc>
              <a:buNone/>
            </a:pPr>
            <a:r>
              <a:rPr lang="cs-CZ" sz="1400" dirty="0">
                <a:solidFill>
                  <a:srgbClr val="355E7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odstraňování nebo ochrana pevných překážek, používání nových, méně agresivních technologií podpěrných konstrukcí, např. u velkoplošných svislých dopravních značek …</a:t>
            </a:r>
            <a:endParaRPr lang="en-US" sz="1400" dirty="0">
              <a:solidFill>
                <a:srgbClr val="355E7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BE23C702-3086-457C-AFBE-C3BCD537BF38}"/>
              </a:ext>
            </a:extLst>
          </p:cNvPr>
          <p:cNvSpPr txBox="1">
            <a:spLocks/>
          </p:cNvSpPr>
          <p:nvPr/>
        </p:nvSpPr>
        <p:spPr>
          <a:xfrm>
            <a:off x="8131515" y="5058891"/>
            <a:ext cx="3674405" cy="15331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160"/>
              </a:lnSpc>
              <a:buNone/>
            </a:pPr>
            <a:r>
              <a:rPr lang="cs-CZ" sz="1400" dirty="0">
                <a:solidFill>
                  <a:srgbClr val="355E7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výrazně zvyšuje bezpečnost provozu  osvětlením nehodových míst, přechodů </a:t>
            </a:r>
            <a:br>
              <a:rPr lang="cs-CZ" sz="1400" dirty="0">
                <a:solidFill>
                  <a:srgbClr val="355E7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cs-CZ" sz="1400" dirty="0">
                <a:solidFill>
                  <a:srgbClr val="355E7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 křižovatek odlišným osvětlením – barevně, intenzitou, umístěním osvětlení všech ostrůvků usměrňujících dopravní proudy </a:t>
            </a:r>
            <a:br>
              <a:rPr lang="cs-CZ" sz="1400" dirty="0">
                <a:solidFill>
                  <a:srgbClr val="355E7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cs-CZ" sz="1400" dirty="0">
                <a:solidFill>
                  <a:srgbClr val="355E7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 zpomalujících vjezd do uzavřené osady</a:t>
            </a:r>
            <a:endParaRPr lang="en-US" sz="1400" dirty="0">
              <a:solidFill>
                <a:srgbClr val="355E7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Grafický objekt 2" descr="Žárovka a ozubené kolo">
            <a:extLst>
              <a:ext uri="{FF2B5EF4-FFF2-40B4-BE49-F238E27FC236}">
                <a16:creationId xmlns:a16="http://schemas.microsoft.com/office/drawing/2014/main" id="{01E1853A-9206-4C7D-98E6-BD785B84F1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30455" y="3028917"/>
            <a:ext cx="914400" cy="914400"/>
          </a:xfrm>
          <a:prstGeom prst="rect">
            <a:avLst/>
          </a:prstGeom>
        </p:spPr>
      </p:pic>
      <p:pic>
        <p:nvPicPr>
          <p:cNvPr id="5" name="Obrázek 4" descr="Obsah obrázku budova&#10;&#10;Popis byl vytvořen automaticky">
            <a:extLst>
              <a:ext uri="{FF2B5EF4-FFF2-40B4-BE49-F238E27FC236}">
                <a16:creationId xmlns:a16="http://schemas.microsoft.com/office/drawing/2014/main" id="{2518D87F-CDE1-4080-B665-C4E950197C4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451" y="3153742"/>
            <a:ext cx="629922" cy="694200"/>
          </a:xfrm>
          <a:prstGeom prst="rect">
            <a:avLst/>
          </a:prstGeom>
        </p:spPr>
      </p:pic>
      <p:pic>
        <p:nvPicPr>
          <p:cNvPr id="7" name="Obrázek 6" descr="Obsah obrázku stůl&#10;&#10;Popis byl vytvořen automaticky">
            <a:extLst>
              <a:ext uri="{FF2B5EF4-FFF2-40B4-BE49-F238E27FC236}">
                <a16:creationId xmlns:a16="http://schemas.microsoft.com/office/drawing/2014/main" id="{49EB8030-640A-4F18-9813-70431B4A387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15" y="3248450"/>
            <a:ext cx="737120" cy="475334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C873C-4420-4A57-B42C-A5D53864B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28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34192">
        <p159:morph option="byObject"/>
      </p:transition>
    </mc:Choice>
    <mc:Fallback>
      <p:transition spd="slow" advTm="341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Zástupný symbol obrázku 11" descr="Obsah obrázku exteriér, silnice, muž, držení&#10;&#10;Popis byl vytvořen automaticky">
            <a:extLst>
              <a:ext uri="{FF2B5EF4-FFF2-40B4-BE49-F238E27FC236}">
                <a16:creationId xmlns:a16="http://schemas.microsoft.com/office/drawing/2014/main" id="{F8F13745-81F8-4FF4-B864-DBCE2BE5E91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80" b="61332"/>
          <a:stretch/>
        </p:blipFill>
        <p:spPr>
          <a:xfrm>
            <a:off x="2" y="1123206"/>
            <a:ext cx="12191998" cy="2477948"/>
          </a:xfr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AEE8AC4-F05F-4D68-9EBC-B58D2993D20F}"/>
              </a:ext>
            </a:extLst>
          </p:cNvPr>
          <p:cNvSpPr/>
          <p:nvPr/>
        </p:nvSpPr>
        <p:spPr>
          <a:xfrm>
            <a:off x="-1842" y="1131107"/>
            <a:ext cx="12192000" cy="2477949"/>
          </a:xfrm>
          <a:prstGeom prst="rect">
            <a:avLst/>
          </a:prstGeom>
          <a:gradFill>
            <a:gsLst>
              <a:gs pos="47000">
                <a:srgbClr val="586496">
                  <a:alpha val="68000"/>
                </a:srgbClr>
              </a:gs>
              <a:gs pos="4000">
                <a:srgbClr val="523089">
                  <a:alpha val="8000"/>
                </a:srgbClr>
              </a:gs>
              <a:gs pos="85000">
                <a:srgbClr val="65ADA8">
                  <a:alpha val="60000"/>
                </a:srgbClr>
              </a:gs>
            </a:gsLst>
            <a:lin ang="3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693B70-DA57-4EC3-BE83-2445252E9A36}"/>
              </a:ext>
            </a:extLst>
          </p:cNvPr>
          <p:cNvSpPr txBox="1"/>
          <p:nvPr/>
        </p:nvSpPr>
        <p:spPr>
          <a:xfrm>
            <a:off x="1819962" y="0"/>
            <a:ext cx="85520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800" dirty="0">
                <a:solidFill>
                  <a:srgbClr val="586496"/>
                </a:solidFill>
                <a:latin typeface="Arial Black" panose="020B0A04020102020204" pitchFamily="34" charset="0"/>
                <a:ea typeface="Roboto Medium" panose="02000000000000000000" pitchFamily="2" charset="0"/>
              </a:rPr>
              <a:t>FAKTORY USNADŇUJÍCÍ VZNIK </a:t>
            </a:r>
            <a:br>
              <a:rPr lang="cs-CZ" sz="2800" dirty="0">
                <a:solidFill>
                  <a:srgbClr val="586496"/>
                </a:solidFill>
                <a:latin typeface="Arial Black" panose="020B0A04020102020204" pitchFamily="34" charset="0"/>
                <a:ea typeface="Roboto Medium" panose="02000000000000000000" pitchFamily="2" charset="0"/>
              </a:rPr>
            </a:br>
            <a:r>
              <a:rPr lang="cs-CZ" sz="2800" dirty="0">
                <a:solidFill>
                  <a:srgbClr val="586496"/>
                </a:solidFill>
                <a:latin typeface="Arial Black" panose="020B0A04020102020204" pitchFamily="34" charset="0"/>
                <a:ea typeface="Roboto Medium" panose="02000000000000000000" pitchFamily="2" charset="0"/>
              </a:rPr>
              <a:t>A ZHORŠUJÍCÍ NÁSLEDKY NEHOD</a:t>
            </a:r>
            <a:endParaRPr lang="en-US" sz="2800" dirty="0">
              <a:solidFill>
                <a:srgbClr val="586496"/>
              </a:solidFill>
              <a:latin typeface="Arial Black" panose="020B0A04020102020204" pitchFamily="34" charset="0"/>
              <a:ea typeface="Roboto Medium" panose="02000000000000000000" pitchFamily="2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66245BD-A669-4635-AF5F-4E60C265D494}"/>
              </a:ext>
            </a:extLst>
          </p:cNvPr>
          <p:cNvCxnSpPr>
            <a:cxnSpLocks/>
          </p:cNvCxnSpPr>
          <p:nvPr/>
        </p:nvCxnSpPr>
        <p:spPr>
          <a:xfrm>
            <a:off x="2712720" y="923330"/>
            <a:ext cx="6794333" cy="0"/>
          </a:xfrm>
          <a:prstGeom prst="line">
            <a:avLst/>
          </a:prstGeom>
          <a:ln w="38100">
            <a:solidFill>
              <a:srgbClr val="58649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A6E46969-03E1-4702-BDC7-E34C70C662A7}"/>
              </a:ext>
            </a:extLst>
          </p:cNvPr>
          <p:cNvSpPr/>
          <p:nvPr/>
        </p:nvSpPr>
        <p:spPr>
          <a:xfrm>
            <a:off x="5450020" y="2834974"/>
            <a:ext cx="1288277" cy="1288277"/>
          </a:xfrm>
          <a:prstGeom prst="ellipse">
            <a:avLst/>
          </a:prstGeom>
          <a:solidFill>
            <a:srgbClr val="5864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Subtitle 2">
            <a:extLst>
              <a:ext uri="{FF2B5EF4-FFF2-40B4-BE49-F238E27FC236}">
                <a16:creationId xmlns:a16="http://schemas.microsoft.com/office/drawing/2014/main" id="{C56DAB5D-FDD7-4145-97C2-52212BE221FF}"/>
              </a:ext>
            </a:extLst>
          </p:cNvPr>
          <p:cNvSpPr txBox="1">
            <a:spLocks/>
          </p:cNvSpPr>
          <p:nvPr/>
        </p:nvSpPr>
        <p:spPr>
          <a:xfrm>
            <a:off x="3441531" y="4138467"/>
            <a:ext cx="5336710" cy="9668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cs-CZ" sz="1800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POVRCH VOZOVKY </a:t>
            </a:r>
          </a:p>
          <a:p>
            <a:pPr>
              <a:spcBef>
                <a:spcPts val="0"/>
              </a:spcBef>
            </a:pPr>
            <a:r>
              <a:rPr lang="cs-CZ" sz="1800" dirty="0">
                <a:solidFill>
                  <a:srgbClr val="586496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 DOPRAVNÍ ZNAČENÍ</a:t>
            </a:r>
            <a:endParaRPr lang="en-US" sz="1800" dirty="0">
              <a:solidFill>
                <a:srgbClr val="586496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8DCFB53A-ED9F-491D-9091-C085133FB76E}"/>
              </a:ext>
            </a:extLst>
          </p:cNvPr>
          <p:cNvSpPr txBox="1">
            <a:spLocks/>
          </p:cNvSpPr>
          <p:nvPr/>
        </p:nvSpPr>
        <p:spPr>
          <a:xfrm>
            <a:off x="3756492" y="5058891"/>
            <a:ext cx="4828708" cy="15331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ts val="2160"/>
              </a:lnSpc>
              <a:buNone/>
            </a:pPr>
            <a:r>
              <a:rPr lang="cs-CZ" sz="1400" dirty="0">
                <a:solidFill>
                  <a:srgbClr val="355E7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aleje, vyjeté koleje, špatný povrch vozovky, výtluky, příčné vlny, podélné vyjeté koleje a zejména hluboké prosedliny </a:t>
            </a:r>
            <a:br>
              <a:rPr lang="cs-CZ" sz="1400" dirty="0">
                <a:solidFill>
                  <a:srgbClr val="355E7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</a:br>
            <a:r>
              <a:rPr lang="cs-CZ" sz="1400" dirty="0">
                <a:solidFill>
                  <a:srgbClr val="355E7A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z nesprávně hutněných přechodových oblastí za opěrami mostů, chyby v dopravním značení, nevhodné pozadí dopravních značek, schizofrenní dopravní značení …</a:t>
            </a:r>
            <a:endParaRPr lang="en-US" sz="1400" dirty="0">
              <a:solidFill>
                <a:srgbClr val="355E7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BE23C702-3086-457C-AFBE-C3BCD537BF38}"/>
              </a:ext>
            </a:extLst>
          </p:cNvPr>
          <p:cNvSpPr txBox="1">
            <a:spLocks/>
          </p:cNvSpPr>
          <p:nvPr/>
        </p:nvSpPr>
        <p:spPr>
          <a:xfrm>
            <a:off x="8131515" y="5058891"/>
            <a:ext cx="3276371" cy="15331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160"/>
              </a:lnSpc>
              <a:buNone/>
            </a:pPr>
            <a:endParaRPr lang="en-US" sz="1400" dirty="0">
              <a:solidFill>
                <a:srgbClr val="355E7A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3" name="Obrázek 2" descr="Obsah obrázku podepsat, kreslení, ulice, doprava&#10;&#10;Popis byl vytvořen automaticky">
            <a:extLst>
              <a:ext uri="{FF2B5EF4-FFF2-40B4-BE49-F238E27FC236}">
                <a16:creationId xmlns:a16="http://schemas.microsoft.com/office/drawing/2014/main" id="{B07AE57C-C3C2-4F4F-89B2-C47E8B8671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663" y="3076567"/>
            <a:ext cx="804674" cy="704866"/>
          </a:xfrm>
          <a:prstGeom prst="rect">
            <a:avLst/>
          </a:prstGeom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C873C-4420-4A57-B42C-A5D53864B5E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9613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Tm="24204">
        <p159:morph option="byObject"/>
      </p:transition>
    </mc:Choice>
    <mc:Fallback>
      <p:transition spd="slow" advTm="242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Kancelář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Kancelář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Kancelář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9800</TotalTime>
  <Words>2121</Words>
  <Application>Microsoft Office PowerPoint</Application>
  <PresentationFormat>Širokoúhlá obrazovka</PresentationFormat>
  <Paragraphs>496</Paragraphs>
  <Slides>30</Slides>
  <Notes>11</Notes>
  <HiddenSlides>0</HiddenSlides>
  <MMClips>29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30</vt:i4>
      </vt:variant>
    </vt:vector>
  </HeadingPairs>
  <TitlesOfParts>
    <vt:vector size="43" baseType="lpstr">
      <vt:lpstr>Arial</vt:lpstr>
      <vt:lpstr>Arial Black</vt:lpstr>
      <vt:lpstr>Arial Narrow</vt:lpstr>
      <vt:lpstr>Calibri</vt:lpstr>
      <vt:lpstr>Calibri Light</vt:lpstr>
      <vt:lpstr>Lato</vt:lpstr>
      <vt:lpstr>Roboto</vt:lpstr>
      <vt:lpstr>Roboto Black</vt:lpstr>
      <vt:lpstr>Roboto light</vt:lpstr>
      <vt:lpstr>Roboto light</vt:lpstr>
      <vt:lpstr>Roboto Medium</vt:lpstr>
      <vt:lpstr>Motiv Office</vt:lpstr>
      <vt:lpstr>1_Motiv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Místo DN a viditelnost 2016 - 2020</vt:lpstr>
      <vt:lpstr>Místo DN a viditelnost 2016 - 2020</vt:lpstr>
      <vt:lpstr>Usmrcení chodci v noci v obci dle druhu komunikace </vt:lpstr>
      <vt:lpstr>Prezentace aplikace PowerPoint</vt:lpstr>
      <vt:lpstr>Prezentace aplikace PowerPoint</vt:lpstr>
      <vt:lpstr>Prezentace aplikace PowerPoint</vt:lpstr>
      <vt:lpstr>KAUZUISTIKA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STRAKA Jan</dc:creator>
  <cp:lastModifiedBy>Sabina Burdová</cp:lastModifiedBy>
  <cp:revision>156</cp:revision>
  <dcterms:created xsi:type="dcterms:W3CDTF">2018-07-10T07:19:48Z</dcterms:created>
  <dcterms:modified xsi:type="dcterms:W3CDTF">2021-02-25T13:10:09Z</dcterms:modified>
</cp:coreProperties>
</file>